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8" r:id="rId3"/>
    <p:sldId id="259" r:id="rId4"/>
    <p:sldId id="257" r:id="rId5"/>
    <p:sldId id="260" r:id="rId6"/>
    <p:sldId id="261" r:id="rId7"/>
    <p:sldId id="264" r:id="rId8"/>
    <p:sldId id="262" r:id="rId9"/>
    <p:sldId id="263"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63" autoAdjust="0"/>
  </p:normalViewPr>
  <p:slideViewPr>
    <p:cSldViewPr>
      <p:cViewPr varScale="1">
        <p:scale>
          <a:sx n="44" d="100"/>
          <a:sy n="44" d="100"/>
        </p:scale>
        <p:origin x="-1626" y="-102"/>
      </p:cViewPr>
      <p:guideLst>
        <p:guide orient="horz" pos="2160"/>
        <p:guide pos="2880"/>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DBF7E-EC4A-48EE-8B37-E4543A26DD84}" type="datetimeFigureOut">
              <a:rPr lang="en-US" smtClean="0"/>
              <a:pPr/>
              <a:t>8/5/2017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D9852-2E61-48FC-B296-E9B593CF45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North_Adams,_Massachuset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the second year of our Lord's earthly ministry He walked up a hill on the northeast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shore of the Sea of Galilee and taught His disciples (Matt 5:1-2</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Moses </a:t>
            </a:r>
            <a:r>
              <a:rPr lang="en-US" sz="1200" kern="1200" dirty="0" smtClean="0">
                <a:solidFill>
                  <a:schemeClr val="tx1"/>
                </a:solidFill>
                <a:latin typeface="+mn-lt"/>
                <a:ea typeface="+mn-ea"/>
                <a:cs typeface="+mn-cs"/>
              </a:rPr>
              <a:t>went up into a mountain to receive the Law; Jesus ascended a mountain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explain the </a:t>
            </a:r>
            <a:r>
              <a:rPr lang="en-US" sz="1200" kern="1200" dirty="0" smtClean="0">
                <a:solidFill>
                  <a:schemeClr val="tx1"/>
                </a:solidFill>
                <a:latin typeface="+mn-lt"/>
                <a:ea typeface="+mn-ea"/>
                <a:cs typeface="+mn-cs"/>
              </a:rPr>
              <a:t>Law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t>
            </a:r>
            <a:r>
              <a:rPr lang="en-US" sz="1200" kern="1200" dirty="0" smtClean="0">
                <a:solidFill>
                  <a:schemeClr val="tx1"/>
                </a:solidFill>
                <a:latin typeface="+mn-lt"/>
                <a:ea typeface="+mn-ea"/>
                <a:cs typeface="+mn-cs"/>
              </a:rPr>
              <a:t>was the custom of Jewish rabbis, Jesus sat down to teach (cf. Luke 4:20</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pPr marL="228600" indent="-228600">
              <a:buAutoNum type="alphaUcPeriod" startAt="3"/>
            </a:pPr>
            <a:r>
              <a:rPr lang="en-US" sz="1200" kern="1200" dirty="0" smtClean="0">
                <a:solidFill>
                  <a:schemeClr val="tx1"/>
                </a:solidFill>
                <a:latin typeface="+mn-lt"/>
                <a:ea typeface="+mn-ea"/>
                <a:cs typeface="+mn-cs"/>
              </a:rPr>
              <a:t>"The sanctuary for the greatest sermon ever preached was the mountain. As far as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we know, this mountain—really a large hill—had no name until Jesus preached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there. Until then it had been but one of many hills that slope up gently from the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north shore of the Sea of Galilee. What had been simply a mountain among many</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other mountains now became the mountain, sanctified and set apart by the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presence of the Lord. For many centuries the traditional site has been called the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Mount of Beatitudes." (MacArthur, </a:t>
            </a:r>
            <a:r>
              <a:rPr lang="en-US" sz="1200" i="1" kern="1200" dirty="0" smtClean="0">
                <a:solidFill>
                  <a:schemeClr val="tx1"/>
                </a:solidFill>
                <a:latin typeface="+mn-lt"/>
                <a:ea typeface="+mn-ea"/>
                <a:cs typeface="+mn-cs"/>
              </a:rPr>
              <a:t>Matthew </a:t>
            </a:r>
            <a:r>
              <a:rPr lang="en-US" sz="1200" i="1" kern="1200" dirty="0" smtClean="0">
                <a:solidFill>
                  <a:schemeClr val="tx1"/>
                </a:solidFill>
                <a:latin typeface="+mn-lt"/>
                <a:ea typeface="+mn-ea"/>
                <a:cs typeface="+mn-cs"/>
              </a:rPr>
              <a:t>1-7, </a:t>
            </a:r>
            <a:r>
              <a:rPr lang="en-US" sz="1200" kern="1200" dirty="0" smtClean="0">
                <a:solidFill>
                  <a:schemeClr val="tx1"/>
                </a:solidFill>
                <a:latin typeface="+mn-lt"/>
                <a:ea typeface="+mn-ea"/>
                <a:cs typeface="+mn-cs"/>
              </a:rPr>
              <a:t>137)</a:t>
            </a:r>
          </a:p>
          <a:p>
            <a:pPr marL="228600" indent="-228600">
              <a:buAutoNum type="alphaUcPeriod" startAt="3"/>
            </a:pPr>
            <a:endParaRPr lang="en-US" sz="1200" kern="1200" dirty="0" smtClean="0">
              <a:solidFill>
                <a:schemeClr val="tx1"/>
              </a:solidFill>
              <a:latin typeface="+mn-lt"/>
              <a:ea typeface="+mn-ea"/>
              <a:cs typeface="+mn-cs"/>
            </a:endParaRPr>
          </a:p>
          <a:p>
            <a:pPr marL="228600" indent="-228600">
              <a:buNone/>
            </a:pPr>
            <a:r>
              <a:rPr lang="en-US" sz="1200" kern="1200" dirty="0" smtClean="0">
                <a:solidFill>
                  <a:schemeClr val="tx1"/>
                </a:solidFill>
                <a:latin typeface="+mn-lt"/>
                <a:ea typeface="+mn-ea"/>
                <a:cs typeface="+mn-cs"/>
              </a:rPr>
              <a:t>NEXT SLIDE IS A CONTINUATION</a:t>
            </a:r>
            <a:r>
              <a:rPr lang="en-US" sz="1200" kern="1200" baseline="0" dirty="0" smtClean="0">
                <a:solidFill>
                  <a:schemeClr val="tx1"/>
                </a:solidFill>
                <a:latin typeface="+mn-lt"/>
                <a:ea typeface="+mn-ea"/>
                <a:cs typeface="+mn-cs"/>
              </a:rPr>
              <a:t> OF THIS NARATIVE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1D9852-2E61-48FC-B296-E9B593CF453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He had already had two altercations with the Pharisees.</a:t>
            </a:r>
          </a:p>
          <a:p>
            <a:pPr lvl="0"/>
            <a:r>
              <a:rPr lang="en-US" sz="1200" b="1" kern="1200" dirty="0" smtClean="0">
                <a:solidFill>
                  <a:schemeClr val="tx1"/>
                </a:solidFill>
                <a:latin typeface="+mn-lt"/>
                <a:ea typeface="+mn-ea"/>
                <a:cs typeface="+mn-cs"/>
              </a:rPr>
              <a:t>Having rejected the doctrine of the Zealots, Sadducees and Pharisees, Jesus taught about the need for genuine </a:t>
            </a:r>
            <a:r>
              <a:rPr lang="en-US" sz="1200" b="1" i="1" kern="1200" dirty="0" smtClean="0">
                <a:solidFill>
                  <a:schemeClr val="tx1"/>
                </a:solidFill>
                <a:latin typeface="+mn-lt"/>
                <a:ea typeface="+mn-ea"/>
                <a:cs typeface="+mn-cs"/>
              </a:rPr>
              <a:t>repentance </a:t>
            </a:r>
            <a:r>
              <a:rPr lang="en-US" sz="1200" b="1" kern="1200" dirty="0" smtClean="0">
                <a:solidFill>
                  <a:schemeClr val="tx1"/>
                </a:solidFill>
                <a:latin typeface="+mn-lt"/>
                <a:ea typeface="+mn-ea"/>
                <a:cs typeface="+mn-cs"/>
              </a:rPr>
              <a:t>(Matt 4,17).</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Consider how the lexicons define the word </a:t>
            </a:r>
            <a:r>
              <a:rPr lang="en-US" sz="1200" i="1" kern="1200" dirty="0" smtClean="0">
                <a:solidFill>
                  <a:schemeClr val="tx1"/>
                </a:solidFill>
                <a:latin typeface="+mn-lt"/>
                <a:ea typeface="+mn-ea"/>
                <a:cs typeface="+mn-cs"/>
              </a:rPr>
              <a:t>repent, </a:t>
            </a:r>
            <a:r>
              <a:rPr lang="en-US" sz="1200" kern="1200" dirty="0" smtClean="0">
                <a:solidFill>
                  <a:schemeClr val="tx1"/>
                </a:solidFill>
                <a:latin typeface="+mn-lt"/>
                <a:ea typeface="+mn-ea"/>
                <a:cs typeface="+mn-cs"/>
              </a:rPr>
              <a:t>(Gr. (</a:t>
            </a:r>
            <a:r>
              <a:rPr lang="en-US" sz="1200" kern="1200" dirty="0" err="1" smtClean="0">
                <a:solidFill>
                  <a:schemeClr val="tx1"/>
                </a:solidFill>
                <a:latin typeface="+mn-lt"/>
                <a:ea typeface="+mn-ea"/>
                <a:cs typeface="+mn-cs"/>
              </a:rPr>
              <a:t>leTavoeco</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metanoeo</a:t>
            </a:r>
            <a:r>
              <a:rPr lang="en-US" sz="1200" i="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"to change one's mind and purpose" (Liddell and Scott, </a:t>
            </a:r>
            <a:r>
              <a:rPr lang="en-US" sz="1200" i="1" kern="1200" dirty="0" smtClean="0">
                <a:solidFill>
                  <a:schemeClr val="tx1"/>
                </a:solidFill>
                <a:latin typeface="+mn-lt"/>
                <a:ea typeface="+mn-ea"/>
                <a:cs typeface="+mn-cs"/>
              </a:rPr>
              <a:t>An Intermediate^</a:t>
            </a:r>
            <a:br>
              <a:rPr lang="en-US" sz="1200" i="1"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Greek-English Lexicon^).</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"have a change of heart, turn from one's sins, change one's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ways" (Newman, </a:t>
            </a:r>
            <a:r>
              <a:rPr lang="en-US" sz="1200" i="1" kern="1200" dirty="0" smtClean="0">
                <a:solidFill>
                  <a:schemeClr val="tx1"/>
                </a:solidFill>
                <a:latin typeface="+mn-lt"/>
                <a:ea typeface="+mn-ea"/>
                <a:cs typeface="+mn-cs"/>
              </a:rPr>
              <a:t>A Concise Greek-English Dictionary of the New Testament).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change any or all of the elements composing one's life: attitude,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thoughts, and behaviors concerning the demands of God for right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living" (</a:t>
            </a:r>
            <a:r>
              <a:rPr lang="en-US" sz="1200" kern="1200" dirty="0" err="1" smtClean="0">
                <a:solidFill>
                  <a:schemeClr val="tx1"/>
                </a:solidFill>
                <a:latin typeface="+mn-lt"/>
                <a:ea typeface="+mn-ea"/>
                <a:cs typeface="+mn-cs"/>
              </a:rPr>
              <a:t>Goodrick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Kohlenberger</a:t>
            </a:r>
            <a:r>
              <a:rPr lang="en-US" sz="1200" kern="1200" dirty="0" smtClean="0">
                <a:solidFill>
                  <a:schemeClr val="tx1"/>
                </a:solidFill>
                <a:latin typeface="+mn-lt"/>
                <a:ea typeface="+mn-ea"/>
                <a:cs typeface="+mn-cs"/>
              </a:rPr>
              <a:t> and Swanson, </a:t>
            </a:r>
            <a:r>
              <a:rPr lang="en-US" sz="1200" i="1" kern="1200" dirty="0" smtClean="0">
                <a:solidFill>
                  <a:schemeClr val="tx1"/>
                </a:solidFill>
                <a:latin typeface="+mn-lt"/>
                <a:ea typeface="+mn-ea"/>
                <a:cs typeface="+mn-cs"/>
              </a:rPr>
              <a:t>Greek to English Dictionary</a:t>
            </a:r>
            <a:br>
              <a:rPr lang="en-US" sz="1200" i="1"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and Index to the </a:t>
            </a:r>
            <a:r>
              <a:rPr lang="en-US" sz="1200" i="1" kern="1200" dirty="0" err="1" smtClean="0">
                <a:solidFill>
                  <a:schemeClr val="tx1"/>
                </a:solidFill>
                <a:latin typeface="+mn-lt"/>
                <a:ea typeface="+mn-ea"/>
                <a:cs typeface="+mn-cs"/>
              </a:rPr>
              <a:t>NIVNew</a:t>
            </a:r>
            <a:r>
              <a:rPr lang="en-US" sz="1200" i="1" kern="1200" dirty="0" smtClean="0">
                <a:solidFill>
                  <a:schemeClr val="tx1"/>
                </a:solidFill>
                <a:latin typeface="+mn-lt"/>
                <a:ea typeface="+mn-ea"/>
                <a:cs typeface="+mn-cs"/>
              </a:rPr>
              <a:t> Testament).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1D9852-2E61-48FC-B296-E9B593CF453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No one has the right to ask another to change his manner of life, unless he can offer a better way.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When non-Christians visit at some congregations all they see is a group of people with long faces who are about as cheerful as a coroner's inquest.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No one wants a religion that makes people miserable! "However absolute the call to repentance, it was a message of joy because the possibility of repentance exists. Because God has turned to man...man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should, may and can turn to God. Hence conversion and repentance are accompanied by joy, for they mean the opening up of life for the one who has turned.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parables in </a:t>
            </a:r>
            <a:r>
              <a:rPr lang="en-US" sz="1200" kern="1200" dirty="0" err="1" smtClean="0">
                <a:solidFill>
                  <a:schemeClr val="tx1"/>
                </a:solidFill>
                <a:latin typeface="+mn-lt"/>
                <a:ea typeface="+mn-ea"/>
                <a:cs typeface="+mn-cs"/>
              </a:rPr>
              <a:t>Lk</a:t>
            </a:r>
            <a:r>
              <a:rPr lang="en-US" sz="1200" kern="1200" dirty="0" smtClean="0">
                <a:solidFill>
                  <a:schemeClr val="tx1"/>
                </a:solidFill>
                <a:latin typeface="+mn-lt"/>
                <a:ea typeface="+mn-ea"/>
                <a:cs typeface="+mn-cs"/>
              </a:rPr>
              <a:t>. 15 bear testimony to the joy of God over the sinner who repents and call on men to share it. God's gift to men in their conversion is life. When the parable of the prodigal son pictures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conversion as a return to the Father, it can be said of the man who has repented, This my son was dead, and is alive again* (</a:t>
            </a:r>
            <a:r>
              <a:rPr lang="en-US" sz="1200" kern="1200" dirty="0" err="1" smtClean="0">
                <a:solidFill>
                  <a:schemeClr val="tx1"/>
                </a:solidFill>
                <a:latin typeface="+mn-lt"/>
                <a:ea typeface="+mn-ea"/>
                <a:cs typeface="+mn-cs"/>
              </a:rPr>
              <a:t>Lk</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15:24; cf.</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32)." </a:t>
            </a:r>
            <a:endParaRPr lang="en-US" dirty="0"/>
          </a:p>
        </p:txBody>
      </p:sp>
      <p:sp>
        <p:nvSpPr>
          <p:cNvPr id="4" name="Slide Number Placeholder 3"/>
          <p:cNvSpPr>
            <a:spLocks noGrp="1"/>
          </p:cNvSpPr>
          <p:nvPr>
            <p:ph type="sldNum" sz="quarter" idx="10"/>
          </p:nvPr>
        </p:nvSpPr>
        <p:spPr/>
        <p:txBody>
          <a:bodyPr/>
          <a:lstStyle/>
          <a:p>
            <a:fld id="{A81D9852-2E61-48FC-B296-E9B593CF453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Mount of Beatitudes overlooks the four-mile long Plain of </a:t>
            </a:r>
            <a:r>
              <a:rPr lang="en-US" sz="1200" kern="1200" dirty="0" err="1" smtClean="0">
                <a:solidFill>
                  <a:schemeClr val="tx1"/>
                </a:solidFill>
                <a:latin typeface="+mn-lt"/>
                <a:ea typeface="+mn-ea"/>
                <a:cs typeface="+mn-cs"/>
              </a:rPr>
              <a:t>Gennesaret</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mountain is topped by a Roman Catholic Franciscan chapel which was built in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1939 with the support of the Italian dictator Benito </a:t>
            </a:r>
            <a:r>
              <a:rPr lang="en-US" sz="1200" kern="1200" dirty="0" smtClean="0">
                <a:solidFill>
                  <a:schemeClr val="tx1"/>
                </a:solidFill>
                <a:latin typeface="+mn-lt"/>
                <a:ea typeface="+mn-ea"/>
                <a:cs typeface="+mn-cs"/>
              </a:rPr>
              <a:t>Mussolini</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a:t>
            </a:r>
            <a:r>
              <a:rPr lang="en-US" sz="1200" kern="1200" dirty="0" smtClean="0">
                <a:solidFill>
                  <a:schemeClr val="tx1"/>
                </a:solidFill>
                <a:latin typeface="+mn-lt"/>
                <a:ea typeface="+mn-ea"/>
                <a:cs typeface="+mn-cs"/>
              </a:rPr>
              <a:t>Byzantine church building was erected near the current site in the 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century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t>
            </a:r>
            <a:r>
              <a:rPr lang="en-US" sz="1200" kern="1200" dirty="0" smtClean="0">
                <a:solidFill>
                  <a:schemeClr val="tx1"/>
                </a:solidFill>
                <a:latin typeface="+mn-lt"/>
                <a:ea typeface="+mn-ea"/>
                <a:cs typeface="+mn-cs"/>
              </a:rPr>
              <a:t>you look over the Sea of Galilee from the Mount of Beatitudes you can see the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Cove of the </a:t>
            </a:r>
            <a:r>
              <a:rPr lang="en-US" sz="1200" kern="1200" dirty="0" err="1" smtClean="0">
                <a:solidFill>
                  <a:schemeClr val="tx1"/>
                </a:solidFill>
                <a:latin typeface="+mn-lt"/>
                <a:ea typeface="+mn-ea"/>
                <a:cs typeface="+mn-cs"/>
              </a:rPr>
              <a:t>Sower</a:t>
            </a:r>
            <a:r>
              <a:rPr lang="en-US" sz="1200" kern="1200" dirty="0" smtClean="0">
                <a:solidFill>
                  <a:schemeClr val="tx1"/>
                </a:solidFill>
                <a:latin typeface="+mn-lt"/>
                <a:ea typeface="+mn-ea"/>
                <a:cs typeface="+mn-cs"/>
              </a:rPr>
              <a:t>, the place where Jesus told the parable about the man casting</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seeds into various types of soil (Matt 13:3—9</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You </a:t>
            </a:r>
            <a:r>
              <a:rPr lang="en-US" sz="1200" kern="1200" dirty="0" smtClean="0">
                <a:solidFill>
                  <a:schemeClr val="tx1"/>
                </a:solidFill>
                <a:latin typeface="+mn-lt"/>
                <a:ea typeface="+mn-ea"/>
                <a:cs typeface="+mn-cs"/>
              </a:rPr>
              <a:t>have to wonder what it would have been like to sit on these hills 2,000 years ago and listen to the Son of God explain the "kingdom of Heaven."</a:t>
            </a:r>
          </a:p>
          <a:p>
            <a:endParaRPr lang="en-US" dirty="0"/>
          </a:p>
        </p:txBody>
      </p:sp>
      <p:sp>
        <p:nvSpPr>
          <p:cNvPr id="4" name="Slide Number Placeholder 3"/>
          <p:cNvSpPr>
            <a:spLocks noGrp="1"/>
          </p:cNvSpPr>
          <p:nvPr>
            <p:ph type="sldNum" sz="quarter" idx="10"/>
          </p:nvPr>
        </p:nvSpPr>
        <p:spPr/>
        <p:txBody>
          <a:bodyPr/>
          <a:lstStyle/>
          <a:p>
            <a:fld id="{A81D9852-2E61-48FC-B296-E9B593CF453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Matt. 4:</a:t>
            </a:r>
            <a:r>
              <a:rPr lang="en-US" sz="1200" b="1" dirty="0" smtClean="0"/>
              <a:t>[25] Great multitudes followed Him—from Galilee, and </a:t>
            </a:r>
            <a:r>
              <a:rPr lang="en-US" sz="1200" b="1" i="1" dirty="0" smtClean="0"/>
              <a:t>from </a:t>
            </a:r>
            <a:r>
              <a:rPr lang="en-US" sz="1200" b="1" dirty="0" smtClean="0"/>
              <a:t>Decapolis, Jerusalem, Judea, and beyond the Jordan. </a:t>
            </a:r>
          </a:p>
          <a:p>
            <a:endParaRPr lang="en-US" dirty="0"/>
          </a:p>
        </p:txBody>
      </p:sp>
      <p:sp>
        <p:nvSpPr>
          <p:cNvPr id="4" name="Slide Number Placeholder 3"/>
          <p:cNvSpPr>
            <a:spLocks noGrp="1"/>
          </p:cNvSpPr>
          <p:nvPr>
            <p:ph type="sldNum" sz="quarter" idx="10"/>
          </p:nvPr>
        </p:nvSpPr>
        <p:spPr/>
        <p:txBody>
          <a:bodyPr/>
          <a:lstStyle/>
          <a:p>
            <a:fld id="{A81D9852-2E61-48FC-B296-E9B593CF453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famous historian Will Durant said that in any given generation only a handful of people make an impression on the world that lasts more than a few years. The person who stands out above all others, he said, is Jesus Christ. Jesus undoubtedly has had the most powerful and permanent influence on the thought of mankind.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But, the historian went on to say, His teachings have not had a corresponding effect on man's actions." (MacArthur, </a:t>
            </a:r>
            <a:r>
              <a:rPr lang="en-US" sz="1200" i="1" kern="1200" dirty="0" smtClean="0">
                <a:solidFill>
                  <a:schemeClr val="tx1"/>
                </a:solidFill>
                <a:latin typeface="+mn-lt"/>
                <a:ea typeface="+mn-ea"/>
                <a:cs typeface="+mn-cs"/>
              </a:rPr>
              <a:t>Matthew 1-7,</a:t>
            </a:r>
            <a:r>
              <a:rPr lang="en-US" sz="1200" kern="1200" dirty="0" smtClean="0">
                <a:solidFill>
                  <a:schemeClr val="tx1"/>
                </a:solidFill>
                <a:latin typeface="+mn-lt"/>
                <a:ea typeface="+mn-ea"/>
                <a:cs typeface="+mn-cs"/>
              </a:rPr>
              <a:t>137)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C00000"/>
                </a:solidFill>
                <a:latin typeface="+mn-lt"/>
                <a:ea typeface="+mn-ea"/>
                <a:cs typeface="+mn-cs"/>
              </a:rPr>
              <a:t>CLICK</a:t>
            </a:r>
          </a:p>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Sermon on the Mount is probably the best-known, but least understood and least followed, of all the teachings of Jesus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CLICK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 The Beatitudes are a collection of eight characteristics (qualities of life) that separate children of God from the rest of the world (Matt 5:3-12).</a:t>
            </a:r>
          </a:p>
          <a:p>
            <a:endParaRPr lang="en-US" sz="1200" kern="1200" dirty="0" smtClean="0">
              <a:solidFill>
                <a:schemeClr val="tx1"/>
              </a:solidFill>
              <a:latin typeface="+mn-lt"/>
              <a:ea typeface="+mn-ea"/>
              <a:cs typeface="+mn-cs"/>
            </a:endParaRPr>
          </a:p>
          <a:p>
            <a:r>
              <a:rPr lang="en-US" dirty="0" err="1" smtClean="0"/>
              <a:t>BornWilliam</a:t>
            </a:r>
            <a:r>
              <a:rPr lang="en-US" dirty="0" smtClean="0"/>
              <a:t> James Durant</a:t>
            </a:r>
            <a:br>
              <a:rPr lang="en-US" dirty="0" smtClean="0"/>
            </a:br>
            <a:r>
              <a:rPr lang="en-US" dirty="0" smtClean="0"/>
              <a:t>(1885-11-05)November 5, 1885</a:t>
            </a:r>
            <a:br>
              <a:rPr lang="en-US" dirty="0" smtClean="0"/>
            </a:br>
            <a:r>
              <a:rPr lang="en-US" dirty="0" smtClean="0">
                <a:hlinkClick r:id="rId3" tooltip="North Adams, Massachusetts"/>
              </a:rPr>
              <a:t>North Adams, Massachusetts</a:t>
            </a:r>
            <a:r>
              <a:rPr lang="en-US" dirty="0" smtClean="0"/>
              <a:t>,</a:t>
            </a:r>
            <a:br>
              <a:rPr lang="en-US" dirty="0" smtClean="0"/>
            </a:br>
            <a:r>
              <a:rPr lang="en-US" dirty="0" smtClean="0"/>
              <a:t>United </a:t>
            </a:r>
            <a:r>
              <a:rPr lang="en-US" dirty="0" err="1" smtClean="0"/>
              <a:t>StatesDiedNovember</a:t>
            </a:r>
            <a:r>
              <a:rPr lang="en-US" dirty="0" smtClean="0"/>
              <a:t> 7, 1981(1981-11-07) (aged 96)</a:t>
            </a:r>
            <a:br>
              <a:rPr lang="en-US" dirty="0" smtClean="0"/>
            </a:b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1D9852-2E61-48FC-B296-E9B593CF453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These eight beatitudes describe the blessed state of those who humbly submit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themselves to the will of God.</a:t>
            </a:r>
          </a:p>
          <a:p>
            <a:r>
              <a:rPr lang="en-US" sz="1200" kern="1200" dirty="0" smtClean="0">
                <a:solidFill>
                  <a:schemeClr val="tx1"/>
                </a:solidFill>
                <a:latin typeface="+mn-lt"/>
                <a:ea typeface="+mn-ea"/>
                <a:cs typeface="+mn-cs"/>
              </a:rPr>
              <a:t>F.	These are not eight different groups of people (poor, mourners, meek, etc.), but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every Christian is meant to manifest every one of these characteristics.</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Discussion</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	False Conceptions About The Sermon On The Mount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Dispensationalists, such as J.N. Darby, and many evangelicals, believe the teaching</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in the Sermon on the Mount is for a future "kingdom age/' not for us.</a:t>
            </a:r>
          </a:p>
          <a:p>
            <a:pPr lvl="0"/>
            <a:r>
              <a:rPr lang="en-US" sz="1200" kern="1200" dirty="0" smtClean="0">
                <a:solidFill>
                  <a:schemeClr val="tx1"/>
                </a:solidFill>
                <a:latin typeface="+mn-lt"/>
                <a:ea typeface="+mn-ea"/>
                <a:cs typeface="+mn-cs"/>
              </a:rPr>
              <a:t>A note on Matthew 5 in the </a:t>
            </a:r>
            <a:r>
              <a:rPr lang="en-US" sz="1200" i="1" kern="1200" dirty="0" err="1" smtClean="0">
                <a:solidFill>
                  <a:schemeClr val="tx1"/>
                </a:solidFill>
                <a:latin typeface="+mn-lt"/>
                <a:ea typeface="+mn-ea"/>
                <a:cs typeface="+mn-cs"/>
              </a:rPr>
              <a:t>Scefie&amp;lSe</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er&amp;Ke</a:t>
            </a:r>
            <a:r>
              <a:rPr lang="en-US" sz="1200" i="1" kern="1200" dirty="0" smtClean="0">
                <a:solidFill>
                  <a:schemeClr val="tx1"/>
                </a:solidFill>
                <a:latin typeface="+mn-lt"/>
                <a:ea typeface="+mn-ea"/>
                <a:cs typeface="+mn-cs"/>
              </a:rPr>
              <a:t> New Testament, </a:t>
            </a:r>
            <a:r>
              <a:rPr lang="en-US" sz="1200" kern="1200" dirty="0" smtClean="0">
                <a:solidFill>
                  <a:schemeClr val="tx1"/>
                </a:solidFill>
                <a:latin typeface="+mn-lt"/>
                <a:ea typeface="+mn-ea"/>
                <a:cs typeface="+mn-cs"/>
              </a:rPr>
              <a:t>reads: "For these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reasons the Sermon on the Mount in its primary application gives neither the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privilege nor the duty of the Church."</a:t>
            </a:r>
          </a:p>
          <a:p>
            <a:pPr lvl="0"/>
            <a:r>
              <a:rPr lang="en-US" sz="1200" kern="1200" dirty="0" smtClean="0">
                <a:solidFill>
                  <a:schemeClr val="tx1"/>
                </a:solidFill>
                <a:latin typeface="+mn-lt"/>
                <a:ea typeface="+mn-ea"/>
                <a:cs typeface="+mn-cs"/>
              </a:rPr>
              <a:t>However, Jesus spoke in this sermon of the persecution of His disciples would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endure </a:t>
            </a:r>
            <a:r>
              <a:rPr lang="en-US" sz="1200" i="1" kern="1200" dirty="0" smtClean="0">
                <a:solidFill>
                  <a:schemeClr val="tx1"/>
                </a:solidFill>
                <a:latin typeface="+mn-lt"/>
                <a:ea typeface="+mn-ea"/>
                <a:cs typeface="+mn-cs"/>
              </a:rPr>
              <a:t>as </a:t>
            </a:r>
            <a:r>
              <a:rPr lang="en-US" sz="1200" kern="1200" dirty="0" smtClean="0">
                <a:solidFill>
                  <a:schemeClr val="tx1"/>
                </a:solidFill>
                <a:latin typeface="+mn-lt"/>
                <a:ea typeface="+mn-ea"/>
                <a:cs typeface="+mn-cs"/>
              </a:rPr>
              <a:t>they put the beatitudes into practice (Matt 5:10-12).</a:t>
            </a:r>
          </a:p>
          <a:p>
            <a:pPr lvl="0"/>
            <a:r>
              <a:rPr lang="en-US" sz="1200" kern="1200" dirty="0" smtClean="0">
                <a:solidFill>
                  <a:schemeClr val="tx1"/>
                </a:solidFill>
                <a:latin typeface="+mn-lt"/>
                <a:ea typeface="+mn-ea"/>
                <a:cs typeface="+mn-cs"/>
              </a:rPr>
              <a:t>However, dispensationalists claim the "kingdom age" will be a time of peace!</a:t>
            </a:r>
          </a:p>
          <a:p>
            <a:endParaRPr lang="en-US" dirty="0"/>
          </a:p>
        </p:txBody>
      </p:sp>
      <p:sp>
        <p:nvSpPr>
          <p:cNvPr id="4" name="Slide Number Placeholder 3"/>
          <p:cNvSpPr>
            <a:spLocks noGrp="1"/>
          </p:cNvSpPr>
          <p:nvPr>
            <p:ph type="sldNum" sz="quarter" idx="10"/>
          </p:nvPr>
        </p:nvSpPr>
        <p:spPr/>
        <p:txBody>
          <a:bodyPr/>
          <a:lstStyle/>
          <a:p>
            <a:fld id="{A81D9852-2E61-48FC-B296-E9B593CF453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These </a:t>
            </a:r>
            <a:r>
              <a:rPr lang="en-US" sz="1200" kern="1200" dirty="0" smtClean="0">
                <a:solidFill>
                  <a:schemeClr val="tx1"/>
                </a:solidFill>
                <a:latin typeface="+mn-lt"/>
                <a:ea typeface="+mn-ea"/>
                <a:cs typeface="+mn-cs"/>
              </a:rPr>
              <a:t>are not eight different groups of people (poor, mourners, meek, etc.), but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every Christian is meant to manifest every one of these characteristics.</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False </a:t>
            </a:r>
            <a:r>
              <a:rPr lang="en-US" sz="1200" b="1" kern="1200" dirty="0" smtClean="0">
                <a:solidFill>
                  <a:schemeClr val="tx1"/>
                </a:solidFill>
                <a:latin typeface="+mn-lt"/>
                <a:ea typeface="+mn-ea"/>
                <a:cs typeface="+mn-cs"/>
              </a:rPr>
              <a:t>Conceptions About The Sermon On The Mount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Dispensationalists, such as J.N. Darby, and many evangelicals, believe the teaching</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in the Sermon on the Mount is for a future "kingdom age/' not for us.</a:t>
            </a:r>
          </a:p>
          <a:p>
            <a:pPr lvl="0"/>
            <a:r>
              <a:rPr lang="en-US" sz="1200" kern="1200" dirty="0" smtClean="0">
                <a:solidFill>
                  <a:schemeClr val="tx1"/>
                </a:solidFill>
                <a:latin typeface="+mn-lt"/>
                <a:ea typeface="+mn-ea"/>
                <a:cs typeface="+mn-cs"/>
              </a:rPr>
              <a:t>A note on Matthew 5 in the </a:t>
            </a:r>
            <a:r>
              <a:rPr lang="en-US" sz="1200" kern="1200" dirty="0" err="1" smtClean="0">
                <a:solidFill>
                  <a:schemeClr val="tx1"/>
                </a:solidFill>
                <a:latin typeface="+mn-lt"/>
                <a:ea typeface="+mn-ea"/>
                <a:cs typeface="+mn-cs"/>
              </a:rPr>
              <a:t>Scofield</a:t>
            </a:r>
            <a:r>
              <a:rPr lang="en-US" sz="1200" kern="1200" dirty="0" smtClean="0">
                <a:solidFill>
                  <a:schemeClr val="tx1"/>
                </a:solidFill>
                <a:latin typeface="+mn-lt"/>
                <a:ea typeface="+mn-ea"/>
                <a:cs typeface="+mn-cs"/>
              </a:rPr>
              <a:t> Reference New Testament</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reads: "For these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reasons the Sermon on the Mount in its primary application gives neither the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privilege nor the duty of the Church."</a:t>
            </a:r>
          </a:p>
          <a:p>
            <a:pPr lvl="0"/>
            <a:r>
              <a:rPr lang="en-US" sz="1200" kern="1200" dirty="0" smtClean="0">
                <a:solidFill>
                  <a:schemeClr val="tx1"/>
                </a:solidFill>
                <a:latin typeface="+mn-lt"/>
                <a:ea typeface="+mn-ea"/>
                <a:cs typeface="+mn-cs"/>
              </a:rPr>
              <a:t>However, Jesus spoke in this sermon of the persecution of His disciples would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endure </a:t>
            </a:r>
            <a:r>
              <a:rPr lang="en-US" sz="1200" i="1" kern="1200" dirty="0" smtClean="0">
                <a:solidFill>
                  <a:schemeClr val="tx1"/>
                </a:solidFill>
                <a:latin typeface="+mn-lt"/>
                <a:ea typeface="+mn-ea"/>
                <a:cs typeface="+mn-cs"/>
              </a:rPr>
              <a:t>as </a:t>
            </a:r>
            <a:r>
              <a:rPr lang="en-US" sz="1200" kern="1200" dirty="0" smtClean="0">
                <a:solidFill>
                  <a:schemeClr val="tx1"/>
                </a:solidFill>
                <a:latin typeface="+mn-lt"/>
                <a:ea typeface="+mn-ea"/>
                <a:cs typeface="+mn-cs"/>
              </a:rPr>
              <a:t>they put the beatitudes into practice (Matt 5:10-12).</a:t>
            </a:r>
          </a:p>
          <a:p>
            <a:pPr lvl="0"/>
            <a:r>
              <a:rPr lang="en-US" sz="1200" kern="1200" dirty="0" smtClean="0">
                <a:solidFill>
                  <a:schemeClr val="tx1"/>
                </a:solidFill>
                <a:latin typeface="+mn-lt"/>
                <a:ea typeface="+mn-ea"/>
                <a:cs typeface="+mn-cs"/>
              </a:rPr>
              <a:t>However, dispensationalists claim the "kingdom age" will be a time of peace!</a:t>
            </a:r>
          </a:p>
          <a:p>
            <a:endParaRPr lang="en-US" dirty="0"/>
          </a:p>
        </p:txBody>
      </p:sp>
      <p:sp>
        <p:nvSpPr>
          <p:cNvPr id="4" name="Slide Number Placeholder 3"/>
          <p:cNvSpPr>
            <a:spLocks noGrp="1"/>
          </p:cNvSpPr>
          <p:nvPr>
            <p:ph type="sldNum" sz="quarter" idx="10"/>
          </p:nvPr>
        </p:nvSpPr>
        <p:spPr/>
        <p:txBody>
          <a:bodyPr/>
          <a:lstStyle/>
          <a:p>
            <a:fld id="{A81D9852-2E61-48FC-B296-E9B593CF453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Liberal </a:t>
            </a:r>
            <a:r>
              <a:rPr lang="en-US" sz="1200" kern="1200" dirty="0" smtClean="0">
                <a:solidFill>
                  <a:schemeClr val="tx1"/>
                </a:solidFill>
                <a:latin typeface="+mn-lt"/>
                <a:ea typeface="+mn-ea"/>
                <a:cs typeface="+mn-cs"/>
              </a:rPr>
              <a:t>theologians often look upon the Sermon on the Mount as a pattern for "the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social gospel</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Seventh </a:t>
            </a:r>
            <a:r>
              <a:rPr lang="en-US" sz="1200" kern="1200" dirty="0" smtClean="0">
                <a:solidFill>
                  <a:schemeClr val="tx1"/>
                </a:solidFill>
                <a:latin typeface="+mn-lt"/>
                <a:ea typeface="+mn-ea"/>
                <a:cs typeface="+mn-cs"/>
              </a:rPr>
              <a:t>Day Adventists turn the sermon into an </a:t>
            </a:r>
            <a:r>
              <a:rPr lang="en-US" sz="1200" i="1" kern="1200" dirty="0" smtClean="0">
                <a:solidFill>
                  <a:schemeClr val="tx1"/>
                </a:solidFill>
                <a:latin typeface="+mn-lt"/>
                <a:ea typeface="+mn-ea"/>
                <a:cs typeface="+mn-cs"/>
              </a:rPr>
              <a:t>extension, </a:t>
            </a:r>
            <a:r>
              <a:rPr lang="en-US" sz="1200" kern="1200" dirty="0" smtClean="0">
                <a:solidFill>
                  <a:schemeClr val="tx1"/>
                </a:solidFill>
                <a:latin typeface="+mn-lt"/>
                <a:ea typeface="+mn-ea"/>
                <a:cs typeface="+mn-cs"/>
              </a:rPr>
              <a:t>of the </a:t>
            </a:r>
            <a:r>
              <a:rPr lang="en-US" sz="1200" kern="1200" dirty="0" smtClean="0">
                <a:solidFill>
                  <a:schemeClr val="tx1"/>
                </a:solidFill>
                <a:latin typeface="+mn-lt"/>
                <a:ea typeface="+mn-ea"/>
                <a:cs typeface="+mn-cs"/>
              </a:rPr>
              <a:t>Ten Commandments </a:t>
            </a:r>
            <a:r>
              <a:rPr lang="en-US" sz="1200" kern="1200" dirty="0" smtClean="0">
                <a:solidFill>
                  <a:schemeClr val="tx1"/>
                </a:solidFill>
                <a:latin typeface="+mn-lt"/>
                <a:ea typeface="+mn-ea"/>
                <a:cs typeface="+mn-cs"/>
              </a:rPr>
              <a:t>that were given on Mt. Sinai</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a:t>
            </a:r>
            <a:r>
              <a:rPr lang="en-US" sz="1200" kern="1200" dirty="0" smtClean="0">
                <a:solidFill>
                  <a:schemeClr val="tx1"/>
                </a:solidFill>
                <a:latin typeface="+mn-lt"/>
                <a:ea typeface="+mn-ea"/>
                <a:cs typeface="+mn-cs"/>
              </a:rPr>
              <a:t>Christians today look at the Sermon on the Mount as a </a:t>
            </a:r>
            <a:r>
              <a:rPr lang="en-US" sz="1200" i="1" kern="1200" dirty="0" smtClean="0">
                <a:solidFill>
                  <a:schemeClr val="tx1"/>
                </a:solidFill>
                <a:latin typeface="+mn-lt"/>
                <a:ea typeface="+mn-ea"/>
                <a:cs typeface="+mn-cs"/>
              </a:rPr>
              <a:t>contrast, </a:t>
            </a:r>
            <a:r>
              <a:rPr lang="en-US" sz="1200" kern="1200" dirty="0" smtClean="0">
                <a:solidFill>
                  <a:schemeClr val="tx1"/>
                </a:solidFill>
                <a:latin typeface="+mn-lt"/>
                <a:ea typeface="+mn-ea"/>
                <a:cs typeface="+mn-cs"/>
              </a:rPr>
              <a:t>to the Ten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Commandments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NEXT SLIDE IS A CONTINUATION OF THESE THOUGHTS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1D9852-2E61-48FC-B296-E9B593CF453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Sadly</a:t>
            </a:r>
            <a:r>
              <a:rPr lang="en-US" sz="1200" kern="1200" dirty="0" smtClean="0">
                <a:solidFill>
                  <a:schemeClr val="tx1"/>
                </a:solidFill>
                <a:latin typeface="+mn-lt"/>
                <a:ea typeface="+mn-ea"/>
                <a:cs typeface="+mn-cs"/>
              </a:rPr>
              <a:t>, some Christians turn it into a </a:t>
            </a:r>
            <a:r>
              <a:rPr lang="en-US" sz="1200" i="1" kern="1200" dirty="0" smtClean="0">
                <a:solidFill>
                  <a:schemeClr val="tx1"/>
                </a:solidFill>
                <a:latin typeface="+mn-lt"/>
                <a:ea typeface="+mn-ea"/>
                <a:cs typeface="+mn-cs"/>
              </a:rPr>
              <a:t>modern version </a:t>
            </a:r>
            <a:r>
              <a:rPr lang="en-US" sz="1200" kern="1200" dirty="0" smtClean="0">
                <a:solidFill>
                  <a:schemeClr val="tx1"/>
                </a:solidFill>
                <a:latin typeface="+mn-lt"/>
                <a:ea typeface="+mn-ea"/>
                <a:cs typeface="+mn-cs"/>
              </a:rPr>
              <a:t>of the Ten Commandments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They have done to the Sermon on the Mount what the Jews did to the Law—</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they have drained the life right out of it</a:t>
            </a:r>
            <a:r>
              <a:rPr lang="en-US" sz="1200" kern="1200" dirty="0" smtClean="0">
                <a:solidFill>
                  <a:schemeClr val="tx1"/>
                </a:solidFill>
                <a:latin typeface="+mn-lt"/>
                <a:ea typeface="+mn-ea"/>
                <a:cs typeface="+mn-cs"/>
              </a:rPr>
              <a:t>.</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They have turned the teachings of Jesus into a series of "Thou </a:t>
            </a:r>
            <a:r>
              <a:rPr lang="en-US" sz="1200" b="1" kern="1200" dirty="0" err="1" smtClean="0">
                <a:solidFill>
                  <a:schemeClr val="tx1"/>
                </a:solidFill>
                <a:latin typeface="+mn-lt"/>
                <a:ea typeface="+mn-ea"/>
                <a:cs typeface="+mn-cs"/>
              </a:rPr>
              <a:t>shalts</a:t>
            </a:r>
            <a:r>
              <a:rPr lang="en-US" sz="1200" b="1" kern="1200" dirty="0" smtClean="0">
                <a:solidFill>
                  <a:schemeClr val="tx1"/>
                </a:solidFill>
                <a:latin typeface="+mn-lt"/>
                <a:ea typeface="+mn-ea"/>
                <a:cs typeface="+mn-cs"/>
              </a:rPr>
              <a:t>" and</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"Thou </a:t>
            </a:r>
            <a:r>
              <a:rPr lang="en-US" sz="1200" b="1" kern="1200" dirty="0" err="1" smtClean="0">
                <a:solidFill>
                  <a:schemeClr val="tx1"/>
                </a:solidFill>
                <a:latin typeface="+mn-lt"/>
                <a:ea typeface="+mn-ea"/>
                <a:cs typeface="+mn-cs"/>
              </a:rPr>
              <a:t>shalt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nots</a:t>
            </a:r>
            <a:r>
              <a:rPr lang="en-US" sz="1200" b="1" kern="1200" dirty="0" smtClean="0">
                <a:solidFill>
                  <a:schemeClr val="tx1"/>
                </a:solidFill>
                <a:latin typeface="+mn-lt"/>
                <a:ea typeface="+mn-ea"/>
                <a:cs typeface="+mn-cs"/>
              </a:rPr>
              <a: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sermon contains strong meat for mature Christians and it will challenge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you as long as you live.</a:t>
            </a:r>
          </a:p>
          <a:p>
            <a:endParaRPr lang="en-US" dirty="0"/>
          </a:p>
        </p:txBody>
      </p:sp>
      <p:sp>
        <p:nvSpPr>
          <p:cNvPr id="4" name="Slide Number Placeholder 3"/>
          <p:cNvSpPr>
            <a:spLocks noGrp="1"/>
          </p:cNvSpPr>
          <p:nvPr>
            <p:ph type="sldNum" sz="quarter" idx="10"/>
          </p:nvPr>
        </p:nvSpPr>
        <p:spPr/>
        <p:txBody>
          <a:bodyPr/>
          <a:lstStyle/>
          <a:p>
            <a:fld id="{A81D9852-2E61-48FC-B296-E9B593CF453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Parable of the Good Samaritan </a:t>
            </a:r>
          </a:p>
          <a:p>
            <a:r>
              <a:rPr lang="en-US" dirty="0" err="1" smtClean="0"/>
              <a:t>Lk</a:t>
            </a:r>
            <a:r>
              <a:rPr lang="en-US" dirty="0" smtClean="0"/>
              <a:t> 10[25] And behold, a certain lawyer stood up and tested Him, saying, “Teacher, what shall I do to inherit eternal life?” [26] He said to him, “What is written in the law? What is your reading </a:t>
            </a:r>
            <a:r>
              <a:rPr lang="en-US" i="1" dirty="0" smtClean="0"/>
              <a:t>of it? </a:t>
            </a:r>
            <a:r>
              <a:rPr lang="en-US" dirty="0" smtClean="0"/>
              <a:t>” [27] So he answered and said, “ </a:t>
            </a:r>
            <a:r>
              <a:rPr lang="en-US" i="1" dirty="0" smtClean="0"/>
              <a:t>‘You shall love the LORD your God with all your heart, with all your soul, with all your strength, and with all your mind,’ </a:t>
            </a:r>
            <a:r>
              <a:rPr lang="en-US" dirty="0" smtClean="0"/>
              <a:t>* and </a:t>
            </a:r>
            <a:r>
              <a:rPr lang="en-US" i="1" dirty="0" smtClean="0"/>
              <a:t>‘your neighbor as yourself.’ </a:t>
            </a:r>
            <a:r>
              <a:rPr lang="en-US" dirty="0" smtClean="0"/>
              <a:t>” * [28] And He said to him, “You have answered rightly; do this and you will live.” [29] But he, wanting to justify himself, said to Jesus, “And who is my neighbor?” </a:t>
            </a:r>
          </a:p>
          <a:p>
            <a:endParaRPr lang="en-US" dirty="0"/>
          </a:p>
        </p:txBody>
      </p:sp>
      <p:sp>
        <p:nvSpPr>
          <p:cNvPr id="4" name="Slide Number Placeholder 3"/>
          <p:cNvSpPr>
            <a:spLocks noGrp="1"/>
          </p:cNvSpPr>
          <p:nvPr>
            <p:ph type="sldNum" sz="quarter" idx="10"/>
          </p:nvPr>
        </p:nvSpPr>
        <p:spPr/>
        <p:txBody>
          <a:bodyPr/>
          <a:lstStyle/>
          <a:p>
            <a:fld id="{A81D9852-2E61-48FC-B296-E9B593CF453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BCBE8-30B0-4476-8762-9236B142003A}" type="datetimeFigureOut">
              <a:rPr lang="en-US" smtClean="0"/>
              <a:pPr/>
              <a:t>8/5/2017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BCBE8-30B0-4476-8762-9236B142003A}" type="datetimeFigureOut">
              <a:rPr lang="en-US" smtClean="0"/>
              <a:pPr/>
              <a:t>8/5/2017</a:t>
            </a:fld>
            <a:endParaRPr lang="en-US" sz="11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lstStyle/>
          <a:p>
            <a:r>
              <a:rPr lang="en-US" b="1" dirty="0"/>
              <a:t>Introduction To The Beatitudes</a:t>
            </a:r>
            <a:endParaRPr lang="en-US" dirty="0"/>
          </a:p>
        </p:txBody>
      </p:sp>
      <p:pic>
        <p:nvPicPr>
          <p:cNvPr id="13314" name="Picture 2" descr="Image result for picture of sermon on the mount"/>
          <p:cNvPicPr>
            <a:picLocks noChangeAspect="1" noChangeArrowheads="1"/>
          </p:cNvPicPr>
          <p:nvPr/>
        </p:nvPicPr>
        <p:blipFill>
          <a:blip r:embed="rId2" cstate="print">
            <a:lum contrast="40000"/>
          </a:blip>
          <a:srcRect/>
          <a:stretch>
            <a:fillRect/>
          </a:stretch>
        </p:blipFill>
        <p:spPr bwMode="auto">
          <a:xfrm>
            <a:off x="-5029200" y="1676400"/>
            <a:ext cx="3352800" cy="4841588"/>
          </a:xfrm>
          <a:prstGeom prst="rect">
            <a:avLst/>
          </a:prstGeom>
          <a:noFill/>
        </p:spPr>
      </p:pic>
      <p:sp>
        <p:nvSpPr>
          <p:cNvPr id="5" name="Rectangle 4"/>
          <p:cNvSpPr/>
          <p:nvPr/>
        </p:nvSpPr>
        <p:spPr>
          <a:xfrm>
            <a:off x="4343400" y="1752600"/>
            <a:ext cx="4572000" cy="4832092"/>
          </a:xfrm>
          <a:prstGeom prst="rect">
            <a:avLst/>
          </a:prstGeom>
        </p:spPr>
        <p:txBody>
          <a:bodyPr wrap="square">
            <a:spAutoFit/>
          </a:bodyPr>
          <a:lstStyle/>
          <a:p>
            <a:r>
              <a:rPr lang="en-US" sz="2800" b="1" dirty="0" smtClean="0"/>
              <a:t>[25] Great multitudes followed Him—from Galilee, and </a:t>
            </a:r>
            <a:r>
              <a:rPr lang="en-US" sz="2800" b="1" i="1" dirty="0" smtClean="0"/>
              <a:t>from </a:t>
            </a:r>
            <a:r>
              <a:rPr lang="en-US" sz="2800" b="1" dirty="0" smtClean="0"/>
              <a:t>Decapolis, Jerusalem, Judea, and beyond the Jordan. </a:t>
            </a:r>
          </a:p>
          <a:p>
            <a:r>
              <a:rPr lang="en-US" sz="2800" b="1" dirty="0" smtClean="0"/>
              <a:t>MATTHEW [5:1] And seeing the multitudes, He went up on a mountain, and when He was seated His disciples came to Him. [2] Then He opened His mouth and taught them, </a:t>
            </a:r>
            <a:endParaRPr lang="en-US" sz="2800" b="1" dirty="0"/>
          </a:p>
        </p:txBody>
      </p:sp>
      <p:sp>
        <p:nvSpPr>
          <p:cNvPr id="6" name="Rectangle 5"/>
          <p:cNvSpPr/>
          <p:nvPr/>
        </p:nvSpPr>
        <p:spPr>
          <a:xfrm>
            <a:off x="4419600" y="1295400"/>
            <a:ext cx="2039661" cy="523220"/>
          </a:xfrm>
          <a:prstGeom prst="rect">
            <a:avLst/>
          </a:prstGeom>
        </p:spPr>
        <p:txBody>
          <a:bodyPr wrap="none">
            <a:spAutoFit/>
          </a:bodyPr>
          <a:lstStyle/>
          <a:p>
            <a:r>
              <a:rPr lang="en-US" sz="2800" b="1" dirty="0" smtClean="0"/>
              <a:t>MATTHEW 4</a:t>
            </a:r>
            <a:endParaRPr lang="en-US" sz="2800" dirty="0"/>
          </a:p>
        </p:txBody>
      </p:sp>
      <p:pic>
        <p:nvPicPr>
          <p:cNvPr id="7" name="Picture 6" descr="Sermon On The Mount.jpg"/>
          <p:cNvPicPr>
            <a:picLocks noChangeAspect="1"/>
          </p:cNvPicPr>
          <p:nvPr/>
        </p:nvPicPr>
        <p:blipFill>
          <a:blip r:embed="rId3" cstate="print"/>
          <a:stretch>
            <a:fillRect/>
          </a:stretch>
        </p:blipFill>
        <p:spPr>
          <a:xfrm>
            <a:off x="609600" y="1371600"/>
            <a:ext cx="3364992" cy="48524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b="1" dirty="0" smtClean="0"/>
              <a:t>Historical </a:t>
            </a:r>
            <a:r>
              <a:rPr lang="en-US" b="1" dirty="0" smtClean="0"/>
              <a:t>Context</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867400"/>
          </a:xfrm>
        </p:spPr>
        <p:txBody>
          <a:bodyPr>
            <a:noAutofit/>
          </a:bodyPr>
          <a:lstStyle/>
          <a:p>
            <a:r>
              <a:rPr lang="en-US" sz="2500" b="1" dirty="0" smtClean="0"/>
              <a:t>A.	In the first century Judea was filled with many problems:</a:t>
            </a:r>
          </a:p>
          <a:p>
            <a:pPr lvl="0"/>
            <a:r>
              <a:rPr lang="en-US" sz="2500" b="1" dirty="0" smtClean="0"/>
              <a:t>The land was occupied by a tyrannical military government.</a:t>
            </a:r>
          </a:p>
          <a:p>
            <a:pPr lvl="0"/>
            <a:r>
              <a:rPr lang="en-US" sz="2500" b="1" dirty="0" smtClean="0"/>
              <a:t>It was a world of absolute rulers, the antithesis of democracy</a:t>
            </a:r>
          </a:p>
          <a:p>
            <a:pPr lvl="0"/>
            <a:r>
              <a:rPr lang="en-US" sz="2500" b="1" dirty="0" smtClean="0"/>
              <a:t>It was a world of persecution—the people were chattel for the Romans.</a:t>
            </a:r>
          </a:p>
          <a:p>
            <a:pPr lvl="0"/>
            <a:r>
              <a:rPr lang="en-US" sz="2500" b="1" dirty="0" smtClean="0"/>
              <a:t>Taxes consumed a third of their income.</a:t>
            </a:r>
          </a:p>
          <a:p>
            <a:pPr lvl="0"/>
            <a:r>
              <a:rPr lang="en-US" sz="2500" b="1" dirty="0" smtClean="0"/>
              <a:t>Racial prejudice was prevalent to the point that men no longer knew who their</a:t>
            </a:r>
            <a:br>
              <a:rPr lang="en-US" sz="2500" b="1" dirty="0" smtClean="0"/>
            </a:br>
            <a:r>
              <a:rPr lang="en-US" sz="2500" b="1" dirty="0" smtClean="0"/>
              <a:t>neighbor was (Luke </a:t>
            </a:r>
            <a:r>
              <a:rPr lang="en-US" sz="2500" b="1" dirty="0" smtClean="0"/>
              <a:t>10:25—29).</a:t>
            </a:r>
            <a:endParaRPr lang="en-US" sz="2500" b="1" dirty="0" smtClean="0"/>
          </a:p>
          <a:p>
            <a:pPr lvl="0"/>
            <a:r>
              <a:rPr lang="en-US" sz="2500" b="1" dirty="0" smtClean="0"/>
              <a:t>Slavery was rampant—there were approximately three slaves to every free man.</a:t>
            </a:r>
          </a:p>
          <a:p>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t>Historical </a:t>
            </a:r>
            <a:r>
              <a:rPr lang="en-US" b="1" dirty="0" smtClean="0"/>
              <a:t>Context</a:t>
            </a:r>
            <a:r>
              <a:rPr lang="en-US" dirty="0" smtClean="0"/>
              <a:t/>
            </a:r>
            <a:br>
              <a:rPr lang="en-US" dirty="0" smtClean="0"/>
            </a:br>
            <a:endParaRPr lang="en-US" dirty="0"/>
          </a:p>
        </p:txBody>
      </p:sp>
      <p:sp>
        <p:nvSpPr>
          <p:cNvPr id="3" name="Content Placeholder 2"/>
          <p:cNvSpPr>
            <a:spLocks noGrp="1"/>
          </p:cNvSpPr>
          <p:nvPr>
            <p:ph idx="1"/>
          </p:nvPr>
        </p:nvSpPr>
        <p:spPr>
          <a:xfrm>
            <a:off x="533400" y="914400"/>
            <a:ext cx="8229600" cy="5943600"/>
          </a:xfrm>
        </p:spPr>
        <p:txBody>
          <a:bodyPr>
            <a:noAutofit/>
          </a:bodyPr>
          <a:lstStyle/>
          <a:p>
            <a:r>
              <a:rPr lang="en-US" sz="2800" b="1" dirty="0" smtClean="0"/>
              <a:t>B.	In response to this sad situation, many answers were given by sects of the Jews.</a:t>
            </a:r>
          </a:p>
          <a:p>
            <a:pPr lvl="0"/>
            <a:r>
              <a:rPr lang="en-US" sz="2800" b="1" dirty="0" smtClean="0"/>
              <a:t>The </a:t>
            </a:r>
            <a:r>
              <a:rPr lang="en-US" sz="2800" b="1" i="1" dirty="0" smtClean="0"/>
              <a:t>Zealots, </a:t>
            </a:r>
            <a:r>
              <a:rPr lang="en-US" sz="2800" b="1" dirty="0" smtClean="0"/>
              <a:t>the terrorists of their day, said, "Don't worry about your spiritual</a:t>
            </a:r>
            <a:br>
              <a:rPr lang="en-US" sz="2800" b="1" dirty="0" smtClean="0"/>
            </a:br>
            <a:r>
              <a:rPr lang="en-US" sz="2800" b="1" dirty="0" smtClean="0"/>
              <a:t>life—our hope is military might."</a:t>
            </a:r>
          </a:p>
          <a:p>
            <a:pPr lvl="0"/>
            <a:r>
              <a:rPr lang="en-US" sz="2800" b="1" dirty="0" smtClean="0"/>
              <a:t>The </a:t>
            </a:r>
            <a:r>
              <a:rPr lang="en-US" sz="2800" b="1" i="1" dirty="0" smtClean="0"/>
              <a:t>Sadducees </a:t>
            </a:r>
            <a:r>
              <a:rPr lang="en-US" sz="2800" b="1" dirty="0" smtClean="0"/>
              <a:t>said, "We can only survive by compromising with the world. Be</a:t>
            </a:r>
            <a:br>
              <a:rPr lang="en-US" sz="2800" b="1" dirty="0" smtClean="0"/>
            </a:br>
            <a:r>
              <a:rPr lang="en-US" sz="2800" b="1" dirty="0" smtClean="0"/>
              <a:t>cautious and negotiate the best bargain you can."</a:t>
            </a:r>
          </a:p>
          <a:p>
            <a:pPr lvl="0"/>
            <a:r>
              <a:rPr lang="en-US" sz="2800" b="1" dirty="0" smtClean="0"/>
              <a:t>The </a:t>
            </a:r>
            <a:r>
              <a:rPr lang="en-US" sz="2800" b="1" i="1" dirty="0" smtClean="0"/>
              <a:t>Pharisees </a:t>
            </a:r>
            <a:r>
              <a:rPr lang="en-US" sz="2800" b="1" dirty="0" smtClean="0"/>
              <a:t>said, "Live a clean, ritually pure life (as defined by our Rabbis)</a:t>
            </a:r>
            <a:br>
              <a:rPr lang="en-US" sz="2800" b="1" dirty="0" smtClean="0"/>
            </a:br>
            <a:r>
              <a:rPr lang="en-US" sz="2800" b="1" dirty="0" smtClean="0"/>
              <a:t>and trust in God and He will do the rest</a:t>
            </a:r>
            <a:r>
              <a:rPr lang="en-US" sz="2800" b="1" dirty="0" smtClean="0"/>
              <a:t>.”</a:t>
            </a:r>
            <a:r>
              <a:rPr lang="en-US" sz="2800" b="1" dirty="0" smtClean="0"/>
              <a:t> </a:t>
            </a:r>
          </a:p>
          <a:p>
            <a:pPr lvl="0"/>
            <a:r>
              <a:rPr lang="en-US" sz="2800" b="1" dirty="0" smtClean="0"/>
              <a:t>They followed human traditions and put a </a:t>
            </a:r>
            <a:r>
              <a:rPr lang="en-US" sz="2800" b="1" i="1" dirty="0" smtClean="0"/>
              <a:t>hedge </a:t>
            </a:r>
            <a:r>
              <a:rPr lang="en-US" sz="2800" b="1" dirty="0" smtClean="0"/>
              <a:t>around </a:t>
            </a:r>
            <a:r>
              <a:rPr lang="en-US" sz="2800" b="1" dirty="0" smtClean="0"/>
              <a:t>the Torah</a:t>
            </a:r>
            <a:r>
              <a:rPr lang="en-US" sz="2800" b="1" dirty="0" smtClean="0"/>
              <a:t>.</a:t>
            </a:r>
            <a:endParaRPr lang="en-US" sz="2800" b="1" dirty="0" smtClean="0"/>
          </a:p>
        </p:txBody>
      </p:sp>
      <p:sp>
        <p:nvSpPr>
          <p:cNvPr id="8" name="Explosion 2 7"/>
          <p:cNvSpPr/>
          <p:nvPr/>
        </p:nvSpPr>
        <p:spPr>
          <a:xfrm>
            <a:off x="1295400" y="228600"/>
            <a:ext cx="6324600" cy="6629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It has been said that the Sadducees bargained with Rome but the Pharisees bargained with God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8/8b/Magdala_um_1900.jpg"/>
          <p:cNvPicPr>
            <a:picLocks noChangeAspect="1" noChangeArrowheads="1"/>
          </p:cNvPicPr>
          <p:nvPr/>
        </p:nvPicPr>
        <p:blipFill>
          <a:blip r:embed="rId2" cstate="print">
            <a:lum bright="-10000" contrast="20000"/>
          </a:blip>
          <a:srcRect/>
          <a:stretch>
            <a:fillRect/>
          </a:stretch>
        </p:blipFill>
        <p:spPr bwMode="auto">
          <a:xfrm>
            <a:off x="0" y="0"/>
            <a:ext cx="5799367" cy="4185513"/>
          </a:xfrm>
          <a:prstGeom prst="rect">
            <a:avLst/>
          </a:prstGeom>
          <a:noFill/>
        </p:spPr>
      </p:pic>
      <p:sp>
        <p:nvSpPr>
          <p:cNvPr id="7" name="TextBox 6"/>
          <p:cNvSpPr txBox="1"/>
          <p:nvPr/>
        </p:nvSpPr>
        <p:spPr>
          <a:xfrm>
            <a:off x="6019800" y="1066800"/>
            <a:ext cx="3124200" cy="3108543"/>
          </a:xfrm>
          <a:prstGeom prst="rect">
            <a:avLst/>
          </a:prstGeom>
          <a:noFill/>
        </p:spPr>
        <p:txBody>
          <a:bodyPr wrap="square" rtlCol="0">
            <a:spAutoFit/>
          </a:bodyPr>
          <a:lstStyle/>
          <a:p>
            <a:r>
              <a:rPr lang="en-US" sz="2800" b="1" dirty="0" smtClean="0"/>
              <a:t>IN THE MIDST OF THE HARSH RULE OF ROME, AND THE </a:t>
            </a:r>
          </a:p>
          <a:p>
            <a:r>
              <a:rPr lang="en-US" sz="2800" b="1" dirty="0" smtClean="0"/>
              <a:t>CONFLICTING </a:t>
            </a:r>
          </a:p>
          <a:p>
            <a:r>
              <a:rPr lang="en-US" sz="2800" b="1" dirty="0" smtClean="0"/>
              <a:t>VIEWS OF THE </a:t>
            </a:r>
          </a:p>
          <a:p>
            <a:r>
              <a:rPr lang="en-US" sz="2800" b="1" dirty="0" smtClean="0"/>
              <a:t>JEWISH PEOPLE</a:t>
            </a:r>
          </a:p>
          <a:p>
            <a:r>
              <a:rPr lang="en-US" sz="2800" b="1" dirty="0" smtClean="0"/>
              <a:t>CONCERNING GOD</a:t>
            </a:r>
            <a:endParaRPr lang="en-US" sz="2800" b="1" dirty="0"/>
          </a:p>
        </p:txBody>
      </p:sp>
      <p:sp>
        <p:nvSpPr>
          <p:cNvPr id="8" name="TextBox 7"/>
          <p:cNvSpPr txBox="1"/>
          <p:nvPr/>
        </p:nvSpPr>
        <p:spPr>
          <a:xfrm>
            <a:off x="228600" y="4419600"/>
            <a:ext cx="8534400" cy="1815882"/>
          </a:xfrm>
          <a:prstGeom prst="rect">
            <a:avLst/>
          </a:prstGeom>
          <a:noFill/>
        </p:spPr>
        <p:txBody>
          <a:bodyPr wrap="square" rtlCol="0">
            <a:spAutoFit/>
          </a:bodyPr>
          <a:lstStyle/>
          <a:p>
            <a:r>
              <a:rPr lang="en-US" sz="2800" b="1" dirty="0" smtClean="0"/>
              <a:t>A LOWLY GALILEAN CARPENTER CLIMBED THE HILLS AND WALKED THE VALLEYS OF JUDEA.  HE KNEW THE PEOPLE AND HAD COMPASSION ON THEIR MISERABLE SITUATION.</a:t>
            </a:r>
            <a:endParaRPr lang="en-US" sz="2800" b="1" dirty="0"/>
          </a:p>
        </p:txBody>
      </p:sp>
      <p:sp>
        <p:nvSpPr>
          <p:cNvPr id="9" name="Rectangle 8"/>
          <p:cNvSpPr/>
          <p:nvPr/>
        </p:nvSpPr>
        <p:spPr>
          <a:xfrm>
            <a:off x="0" y="0"/>
            <a:ext cx="5943600" cy="4114800"/>
          </a:xfrm>
          <a:prstGeom prst="rect">
            <a:avLst/>
          </a:prstGeom>
          <a:solidFill>
            <a:schemeClr val="bg1"/>
          </a:solidFill>
          <a:ln w="12700">
            <a:solidFill>
              <a:schemeClr val="tx1"/>
            </a:solidFill>
          </a:ln>
        </p:spPr>
        <p:txBody>
          <a:bodyPr wrap="square">
            <a:spAutoFit/>
          </a:bodyPr>
          <a:lstStyle/>
          <a:p>
            <a:r>
              <a:rPr lang="en-US" sz="3600" b="1" dirty="0" smtClean="0"/>
              <a:t>Matthew 9:36 (NKJV)</a:t>
            </a:r>
          </a:p>
          <a:p>
            <a:r>
              <a:rPr lang="en-US" sz="3600" b="1" dirty="0" smtClean="0"/>
              <a:t>[36] But when He saw the multitudes, He was moved with compassion for them, because they were weary and scattered, like sheep having no shepherd.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fontScale="90000"/>
          </a:bodyPr>
          <a:lstStyle/>
          <a:p>
            <a:pPr algn="l"/>
            <a:r>
              <a:rPr lang="en-US" b="1" dirty="0" smtClean="0"/>
              <a:t/>
            </a:r>
            <a:br>
              <a:rPr lang="en-US" b="1" dirty="0" smtClean="0"/>
            </a:br>
            <a:r>
              <a:rPr lang="en-US" b="1" dirty="0" smtClean="0"/>
              <a:t>This </a:t>
            </a:r>
            <a:r>
              <a:rPr lang="en-US" b="1" dirty="0" smtClean="0"/>
              <a:t>sermon was delivered in the second year of Christ's ministry and near </a:t>
            </a:r>
            <a:r>
              <a:rPr lang="en-US" b="1" dirty="0" smtClean="0"/>
              <a:t>the height </a:t>
            </a:r>
            <a:r>
              <a:rPr lang="en-US" b="1" dirty="0" smtClean="0"/>
              <a:t>of His popularity (Matt </a:t>
            </a:r>
            <a:r>
              <a:rPr lang="en-US" b="1" dirty="0" smtClean="0"/>
              <a:t>4:24).</a:t>
            </a:r>
            <a:r>
              <a:rPr lang="en-US" dirty="0" smtClean="0"/>
              <a:t/>
            </a:r>
            <a:br>
              <a:rPr lang="en-US" dirty="0" smtClean="0"/>
            </a:br>
            <a:endParaRPr lang="en-US" dirty="0"/>
          </a:p>
        </p:txBody>
      </p:sp>
      <p:sp>
        <p:nvSpPr>
          <p:cNvPr id="4" name="Rectangle 3"/>
          <p:cNvSpPr/>
          <p:nvPr/>
        </p:nvSpPr>
        <p:spPr>
          <a:xfrm>
            <a:off x="457200" y="3886200"/>
            <a:ext cx="8458200" cy="2677656"/>
          </a:xfrm>
          <a:prstGeom prst="rect">
            <a:avLst/>
          </a:prstGeom>
        </p:spPr>
        <p:txBody>
          <a:bodyPr wrap="square">
            <a:spAutoFit/>
          </a:bodyPr>
          <a:lstStyle/>
          <a:p>
            <a:r>
              <a:rPr lang="en-US" sz="2800" b="1" dirty="0" smtClean="0"/>
              <a:t>Matthew 4:24 (NKJV)</a:t>
            </a:r>
          </a:p>
          <a:p>
            <a:r>
              <a:rPr lang="en-US" sz="2800" b="1" dirty="0" smtClean="0"/>
              <a:t>[24] Then His fame went throughout all Syria; and they brought to Him all sick people who were afflicted with various diseases and torments, and those who were demon-possessed, epileptics, and paralytics; and He healed them.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706562"/>
          </a:xfrm>
        </p:spPr>
        <p:txBody>
          <a:bodyPr>
            <a:normAutofit fontScale="90000"/>
          </a:bodyPr>
          <a:lstStyle/>
          <a:p>
            <a:pPr lvl="0" algn="l"/>
            <a:r>
              <a:rPr lang="en-US" b="1" dirty="0" smtClean="0"/>
              <a:t/>
            </a:r>
            <a:br>
              <a:rPr lang="en-US" b="1" dirty="0" smtClean="0"/>
            </a:br>
            <a:r>
              <a:rPr lang="en-US" b="1" dirty="0" smtClean="0"/>
              <a:t/>
            </a:r>
            <a:br>
              <a:rPr lang="en-US" b="1" dirty="0" smtClean="0"/>
            </a:br>
            <a:r>
              <a:rPr lang="en-US" sz="4000" b="1" dirty="0" smtClean="0"/>
              <a:t>Jesus was asking </a:t>
            </a:r>
            <a:r>
              <a:rPr lang="en-US" sz="4000" b="1" dirty="0" smtClean="0"/>
              <a:t>them to radically change their entire lives and </a:t>
            </a:r>
            <a:r>
              <a:rPr lang="en-US" sz="4000" b="1" dirty="0" smtClean="0"/>
              <a:t>worldview</a:t>
            </a:r>
            <a:r>
              <a:rPr lang="en-US" sz="4000" b="1" dirty="0" smtClean="0"/>
              <a:t>.</a:t>
            </a:r>
            <a:r>
              <a:rPr lang="en-US" dirty="0" smtClean="0"/>
              <a:t/>
            </a:r>
            <a:br>
              <a:rPr lang="en-US" dirty="0" smtClean="0"/>
            </a:br>
            <a:endParaRPr lang="en-US" dirty="0"/>
          </a:p>
        </p:txBody>
      </p:sp>
      <p:sp>
        <p:nvSpPr>
          <p:cNvPr id="4" name="Rectangle 3"/>
          <p:cNvSpPr/>
          <p:nvPr/>
        </p:nvSpPr>
        <p:spPr>
          <a:xfrm>
            <a:off x="0" y="1828800"/>
            <a:ext cx="8610600" cy="3539430"/>
          </a:xfrm>
          <a:prstGeom prst="rect">
            <a:avLst/>
          </a:prstGeom>
        </p:spPr>
        <p:txBody>
          <a:bodyPr wrap="square">
            <a:spAutoFit/>
          </a:bodyPr>
          <a:lstStyle/>
          <a:p>
            <a:r>
              <a:rPr lang="en-US" sz="2800" b="1" dirty="0" smtClean="0"/>
              <a:t>Romans 12:1-2 (NKJV)</a:t>
            </a:r>
          </a:p>
          <a:p>
            <a:r>
              <a:rPr lang="en-US" sz="2800" b="1" dirty="0" smtClean="0"/>
              <a:t>[</a:t>
            </a:r>
            <a:r>
              <a:rPr lang="en-US" sz="2800" b="1" dirty="0" smtClean="0"/>
              <a:t>12:1] I beseech you therefore, brethren, by the mercies of God, that you present your bodies a living sacrifice, holy, acceptable to God, </a:t>
            </a:r>
            <a:r>
              <a:rPr lang="en-US" sz="2800" b="1" i="1" dirty="0" smtClean="0"/>
              <a:t>which is </a:t>
            </a:r>
            <a:r>
              <a:rPr lang="en-US" sz="2800" b="1" dirty="0" smtClean="0"/>
              <a:t>your reasonable service. [2] And do not be conformed to this world, but be transformed by the renewing of your mind, that you may prove what </a:t>
            </a:r>
            <a:r>
              <a:rPr lang="en-US" sz="2800" b="1" i="1" dirty="0" smtClean="0"/>
              <a:t>is </a:t>
            </a:r>
            <a:r>
              <a:rPr lang="en-US" sz="2800" b="1" dirty="0" smtClean="0"/>
              <a:t>that good and acceptable and perfect will of God. </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General </a:t>
            </a:r>
            <a:r>
              <a:rPr lang="en-US" b="1" dirty="0" smtClean="0"/>
              <a:t>Observations About The Sermon On The Mount</a:t>
            </a:r>
            <a:r>
              <a:rPr lang="en-US" dirty="0" smtClean="0"/>
              <a:t/>
            </a:r>
            <a:br>
              <a:rPr lang="en-US" dirty="0" smtClean="0"/>
            </a:br>
            <a:endParaRPr lang="en-US" dirty="0"/>
          </a:p>
        </p:txBody>
      </p:sp>
      <p:sp>
        <p:nvSpPr>
          <p:cNvPr id="3" name="Content Placeholder 2"/>
          <p:cNvSpPr>
            <a:spLocks noGrp="1"/>
          </p:cNvSpPr>
          <p:nvPr>
            <p:ph idx="1"/>
          </p:nvPr>
        </p:nvSpPr>
        <p:spPr>
          <a:xfrm>
            <a:off x="457200" y="1600201"/>
            <a:ext cx="8229600" cy="1447800"/>
          </a:xfrm>
        </p:spPr>
        <p:txBody>
          <a:bodyPr/>
          <a:lstStyle/>
          <a:p>
            <a:pPr>
              <a:buNone/>
            </a:pPr>
            <a:r>
              <a:rPr lang="en-US" sz="2800" b="1" dirty="0" smtClean="0"/>
              <a:t>     In </a:t>
            </a:r>
            <a:r>
              <a:rPr lang="en-US" sz="2800" b="1" dirty="0" smtClean="0"/>
              <a:t>this sermon Jesus challenges people to a standard of living that is radically different from anything the world had ever heard before.</a:t>
            </a:r>
          </a:p>
          <a:p>
            <a:endParaRPr lang="en-US" dirty="0"/>
          </a:p>
        </p:txBody>
      </p:sp>
      <p:sp>
        <p:nvSpPr>
          <p:cNvPr id="4" name="Rectangle 3"/>
          <p:cNvSpPr/>
          <p:nvPr/>
        </p:nvSpPr>
        <p:spPr>
          <a:xfrm>
            <a:off x="762000" y="3124200"/>
            <a:ext cx="6629400" cy="1384995"/>
          </a:xfrm>
          <a:prstGeom prst="rect">
            <a:avLst/>
          </a:prstGeom>
        </p:spPr>
        <p:txBody>
          <a:bodyPr wrap="square">
            <a:spAutoFit/>
          </a:bodyPr>
          <a:lstStyle/>
          <a:p>
            <a:r>
              <a:rPr lang="en-US" sz="2800" b="1" dirty="0" smtClean="0"/>
              <a:t>This sermon does not say, "live </a:t>
            </a:r>
            <a:r>
              <a:rPr lang="en-US" sz="2800" b="1" dirty="0" smtClean="0"/>
              <a:t>like </a:t>
            </a:r>
            <a:r>
              <a:rPr lang="en-US" sz="2800" b="1" dirty="0" smtClean="0"/>
              <a:t>this and </a:t>
            </a:r>
            <a:r>
              <a:rPr lang="en-US" sz="2800" b="1" dirty="0" smtClean="0"/>
              <a:t>you </a:t>
            </a:r>
            <a:r>
              <a:rPr lang="en-US" sz="2800" b="1" dirty="0" smtClean="0"/>
              <a:t>will be a Christian," </a:t>
            </a:r>
            <a:r>
              <a:rPr lang="en-US" sz="2800" b="1" dirty="0" smtClean="0"/>
              <a:t>but rather</a:t>
            </a:r>
            <a:r>
              <a:rPr lang="en-US" sz="2800" b="1" dirty="0" smtClean="0"/>
              <a:t>, "Because you are a Christian, live like this."</a:t>
            </a:r>
            <a:endParaRPr lang="en-US" sz="2800" b="1" dirty="0"/>
          </a:p>
        </p:txBody>
      </p:sp>
      <p:sp>
        <p:nvSpPr>
          <p:cNvPr id="5" name="Rectangle 4"/>
          <p:cNvSpPr/>
          <p:nvPr/>
        </p:nvSpPr>
        <p:spPr>
          <a:xfrm>
            <a:off x="381000" y="4953000"/>
            <a:ext cx="8534400" cy="523220"/>
          </a:xfrm>
          <a:prstGeom prst="rect">
            <a:avLst/>
          </a:prstGeom>
        </p:spPr>
        <p:txBody>
          <a:bodyPr wrap="square">
            <a:spAutoFit/>
          </a:bodyPr>
          <a:lstStyle/>
          <a:p>
            <a:r>
              <a:rPr lang="en-US" sz="2800" b="1" dirty="0" smtClean="0"/>
              <a:t>This sermon shows how Christians are meant to live.</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type="lt">
                                    <p:tmAbs val="0"/>
                                  </p:iterate>
                                  <p:childTnLst>
                                    <p:set>
                                      <p:cBhvr>
                                        <p:cTn id="10" dur="1" fill="hold">
                                          <p:stCondLst>
                                            <p:cond delay="0"/>
                                          </p:stCondLst>
                                        </p:cTn>
                                        <p:tgtEl>
                                          <p:spTgt spid="5"/>
                                        </p:tgtEl>
                                        <p:attrNameLst>
                                          <p:attrName>style.visibility</p:attrName>
                                        </p:attrNameLst>
                                      </p:cBhvr>
                                      <p:to>
                                        <p:strVal val="visible"/>
                                      </p:to>
                                    </p:set>
                                  </p:childTnLst>
                                </p:cTn>
                              </p:par>
                              <p:par>
                                <p:cTn id="11" presetID="20" presetClass="emph" presetSubtype="0" fill="hold" grpId="0" nodeType="withEffect">
                                  <p:stCondLst>
                                    <p:cond delay="0"/>
                                  </p:stCondLst>
                                  <p:iterate type="lt">
                                    <p:tmPct val="10000"/>
                                  </p:iterate>
                                  <p:childTnLst>
                                    <p:set>
                                      <p:cBhvr override="childStyle">
                                        <p:cTn id="12" dur="500" autoRev="1" fill="hold"/>
                                        <p:tgtEl>
                                          <p:spTgt spid="5"/>
                                        </p:tgtEl>
                                        <p:attrNameLst>
                                          <p:attrName>style.color</p:attrName>
                                        </p:attrNameLst>
                                      </p:cBhvr>
                                      <p:to>
                                        <p:clrVal>
                                          <a:schemeClr val="accent2"/>
                                        </p:clrVal>
                                      </p:to>
                                    </p:set>
                                    <p:set>
                                      <p:cBhvr>
                                        <p:cTn id="13" dur="500" autoRev="1" fill="hold"/>
                                        <p:tgtEl>
                                          <p:spTgt spid="5"/>
                                        </p:tgtEl>
                                        <p:attrNameLst>
                                          <p:attrName>fillcolor</p:attrName>
                                        </p:attrNameLst>
                                      </p:cBhvr>
                                      <p:to>
                                        <p:clrVal>
                                          <a:schemeClr val="accent2"/>
                                        </p:clrVal>
                                      </p:to>
                                    </p:set>
                                    <p:set>
                                      <p:cBhvr>
                                        <p:cTn id="14" dur="500" autoRev="1"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a of Galilee.jpg"/>
          <p:cNvPicPr>
            <a:picLocks noChangeAspect="1"/>
          </p:cNvPicPr>
          <p:nvPr/>
        </p:nvPicPr>
        <p:blipFill>
          <a:blip r:embed="rId3" cstate="print">
            <a:lum bright="-10000" contrast="20000"/>
          </a:blip>
          <a:stretch>
            <a:fillRect/>
          </a:stretch>
        </p:blipFill>
        <p:spPr>
          <a:xfrm>
            <a:off x="1161047" y="1106905"/>
            <a:ext cx="6821905" cy="46441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a of Galilee.jpg"/>
          <p:cNvPicPr>
            <a:picLocks noChangeAspect="1"/>
          </p:cNvPicPr>
          <p:nvPr/>
        </p:nvPicPr>
        <p:blipFill>
          <a:blip r:embed="rId3" cstate="print">
            <a:lum bright="-10000" contrast="20000"/>
          </a:blip>
          <a:stretch>
            <a:fillRect/>
          </a:stretch>
        </p:blipFill>
        <p:spPr>
          <a:xfrm>
            <a:off x="1161047" y="1106905"/>
            <a:ext cx="6821905" cy="464418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healingscripture.com/images/CNM07-Healing.gif"/>
          <p:cNvPicPr>
            <a:picLocks noChangeAspect="1" noChangeArrowheads="1"/>
          </p:cNvPicPr>
          <p:nvPr/>
        </p:nvPicPr>
        <p:blipFill>
          <a:blip r:embed="rId3" cstate="print">
            <a:lum bright="-10000" contrast="20000"/>
          </a:blip>
          <a:srcRect/>
          <a:stretch>
            <a:fillRect/>
          </a:stretch>
        </p:blipFill>
        <p:spPr bwMode="auto">
          <a:xfrm>
            <a:off x="1295400" y="0"/>
            <a:ext cx="6096000" cy="6715125"/>
          </a:xfrm>
          <a:prstGeom prst="rect">
            <a:avLst/>
          </a:prstGeom>
          <a:noFill/>
        </p:spPr>
      </p:pic>
      <p:sp>
        <p:nvSpPr>
          <p:cNvPr id="3" name="TextBox 2"/>
          <p:cNvSpPr txBox="1"/>
          <p:nvPr/>
        </p:nvSpPr>
        <p:spPr>
          <a:xfrm>
            <a:off x="3962400" y="1828800"/>
            <a:ext cx="1371600" cy="381000"/>
          </a:xfrm>
          <a:prstGeom prst="rect">
            <a:avLst/>
          </a:prstGeom>
          <a:solidFill>
            <a:schemeClr val="bg2"/>
          </a:solidFill>
        </p:spPr>
        <p:txBody>
          <a:bodyPr wrap="square" rtlCol="0">
            <a:spAutoFit/>
          </a:bodyPr>
          <a:lstStyle/>
          <a:p>
            <a:endParaRPr lang="en-US" dirty="0"/>
          </a:p>
        </p:txBody>
      </p:sp>
      <p:sp>
        <p:nvSpPr>
          <p:cNvPr id="4" name="TextBox 3"/>
          <p:cNvSpPr txBox="1"/>
          <p:nvPr/>
        </p:nvSpPr>
        <p:spPr>
          <a:xfrm>
            <a:off x="3581400" y="2819400"/>
            <a:ext cx="1447800" cy="228600"/>
          </a:xfrm>
          <a:prstGeom prst="rect">
            <a:avLst/>
          </a:prstGeom>
          <a:solidFill>
            <a:schemeClr val="bg2"/>
          </a:solidFill>
        </p:spPr>
        <p:txBody>
          <a:bodyPr wrap="square" rtlCol="0">
            <a:spAutoFit/>
          </a:bodyPr>
          <a:lstStyle/>
          <a:p>
            <a:endParaRPr lang="en-US"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To The Beatitudes</a:t>
            </a:r>
            <a:endParaRPr lang="en-US" dirty="0"/>
          </a:p>
        </p:txBody>
      </p:sp>
      <p:sp>
        <p:nvSpPr>
          <p:cNvPr id="3" name="Content Placeholder 2"/>
          <p:cNvSpPr>
            <a:spLocks noGrp="1"/>
          </p:cNvSpPr>
          <p:nvPr>
            <p:ph idx="1"/>
          </p:nvPr>
        </p:nvSpPr>
        <p:spPr>
          <a:xfrm>
            <a:off x="0" y="1447800"/>
            <a:ext cx="5562600" cy="2819400"/>
          </a:xfrm>
        </p:spPr>
        <p:txBody>
          <a:bodyPr>
            <a:normAutofit/>
          </a:bodyPr>
          <a:lstStyle/>
          <a:p>
            <a:r>
              <a:rPr lang="en-US" sz="2800" b="1" dirty="0"/>
              <a:t>The famous historian Will </a:t>
            </a:r>
            <a:r>
              <a:rPr lang="en-US" sz="2800" b="1" dirty="0" smtClean="0"/>
              <a:t>Durant</a:t>
            </a:r>
          </a:p>
          <a:p>
            <a:r>
              <a:rPr lang="en-US" sz="2800" b="1" dirty="0" smtClean="0"/>
              <a:t> </a:t>
            </a:r>
            <a:r>
              <a:rPr lang="en-US" sz="2800" b="1" dirty="0"/>
              <a:t>said that in any given generation </a:t>
            </a:r>
            <a:endParaRPr lang="en-US" sz="2800" b="1" dirty="0" smtClean="0"/>
          </a:p>
          <a:p>
            <a:r>
              <a:rPr lang="en-US" sz="2800" b="1" dirty="0" smtClean="0"/>
              <a:t>only </a:t>
            </a:r>
            <a:r>
              <a:rPr lang="en-US" sz="2800" b="1" dirty="0"/>
              <a:t>a </a:t>
            </a:r>
            <a:r>
              <a:rPr lang="en-US" sz="2800" b="1" dirty="0" smtClean="0"/>
              <a:t>handful of </a:t>
            </a:r>
            <a:r>
              <a:rPr lang="en-US" sz="2800" b="1" dirty="0"/>
              <a:t>people make an </a:t>
            </a:r>
            <a:endParaRPr lang="en-US" sz="2800" b="1" dirty="0" smtClean="0"/>
          </a:p>
          <a:p>
            <a:r>
              <a:rPr lang="en-US" sz="2800" b="1" dirty="0" smtClean="0"/>
              <a:t>impression </a:t>
            </a:r>
            <a:r>
              <a:rPr lang="en-US" sz="2800" b="1" dirty="0"/>
              <a:t>on the world that </a:t>
            </a:r>
            <a:r>
              <a:rPr lang="en-US" sz="2800" b="1" dirty="0" smtClean="0"/>
              <a:t>lasts</a:t>
            </a:r>
          </a:p>
          <a:p>
            <a:r>
              <a:rPr lang="en-US" sz="2800" b="1" dirty="0" smtClean="0"/>
              <a:t> </a:t>
            </a:r>
            <a:r>
              <a:rPr lang="en-US" sz="2800" b="1" dirty="0"/>
              <a:t>more than a few years. </a:t>
            </a:r>
            <a:r>
              <a:rPr lang="en-US" sz="2800" b="1" dirty="0" smtClean="0"/>
              <a:t>    ……</a:t>
            </a:r>
            <a:endParaRPr lang="en-US" sz="2800" b="1" dirty="0"/>
          </a:p>
        </p:txBody>
      </p:sp>
      <p:sp>
        <p:nvSpPr>
          <p:cNvPr id="4" name="TextBox 3"/>
          <p:cNvSpPr txBox="1"/>
          <p:nvPr/>
        </p:nvSpPr>
        <p:spPr>
          <a:xfrm>
            <a:off x="0" y="5105400"/>
            <a:ext cx="7848600" cy="954107"/>
          </a:xfrm>
          <a:prstGeom prst="rect">
            <a:avLst/>
          </a:prstGeom>
          <a:noFill/>
        </p:spPr>
        <p:txBody>
          <a:bodyPr wrap="square" rtlCol="0">
            <a:spAutoFit/>
          </a:bodyPr>
          <a:lstStyle/>
          <a:p>
            <a:pPr>
              <a:buFont typeface="Arial" pitchFamily="34" charset="0"/>
              <a:buChar char="•"/>
            </a:pPr>
            <a:r>
              <a:rPr lang="en-US" sz="2800" b="1" dirty="0" smtClean="0"/>
              <a:t>  Best known but least followed teachings of Jesus</a:t>
            </a:r>
          </a:p>
          <a:p>
            <a:pPr lvl="8">
              <a:buFont typeface="Arial" pitchFamily="34" charset="0"/>
              <a:buChar char="•"/>
            </a:pPr>
            <a:r>
              <a:rPr lang="en-US" sz="2800" b="1" dirty="0" smtClean="0"/>
              <a:t>…… </a:t>
            </a:r>
            <a:endParaRPr lang="en-US" sz="2800" b="1" dirty="0"/>
          </a:p>
        </p:txBody>
      </p:sp>
      <p:sp>
        <p:nvSpPr>
          <p:cNvPr id="5" name="Rectangle 4"/>
          <p:cNvSpPr/>
          <p:nvPr/>
        </p:nvSpPr>
        <p:spPr>
          <a:xfrm>
            <a:off x="0" y="5903893"/>
            <a:ext cx="8305800" cy="954107"/>
          </a:xfrm>
          <a:prstGeom prst="rect">
            <a:avLst/>
          </a:prstGeom>
        </p:spPr>
        <p:txBody>
          <a:bodyPr wrap="square">
            <a:spAutoFit/>
          </a:bodyPr>
          <a:lstStyle/>
          <a:p>
            <a:pPr>
              <a:buFont typeface="Arial" pitchFamily="34" charset="0"/>
              <a:buChar char="•"/>
            </a:pPr>
            <a:r>
              <a:rPr lang="en-US" sz="2800" b="1" dirty="0" smtClean="0"/>
              <a:t>  The Beatitudes are a collection of eight </a:t>
            </a:r>
          </a:p>
          <a:p>
            <a:r>
              <a:rPr lang="en-US" sz="2800" b="1" dirty="0" smtClean="0"/>
              <a:t>    characteristics (qualities of life) </a:t>
            </a:r>
            <a:endParaRPr lang="en-US" sz="2800" b="1" dirty="0"/>
          </a:p>
        </p:txBody>
      </p:sp>
      <p:pic>
        <p:nvPicPr>
          <p:cNvPr id="10242" name="Picture 2" descr="https://upload.wikimedia.org/wikipedia/commons/5/53/William_and_Ariel_Durant.jpg"/>
          <p:cNvPicPr>
            <a:picLocks noChangeAspect="1" noChangeArrowheads="1"/>
          </p:cNvPicPr>
          <p:nvPr/>
        </p:nvPicPr>
        <p:blipFill>
          <a:blip r:embed="rId3" cstate="print"/>
          <a:srcRect/>
          <a:stretch>
            <a:fillRect/>
          </a:stretch>
        </p:blipFill>
        <p:spPr bwMode="auto">
          <a:xfrm>
            <a:off x="6400800" y="1143000"/>
            <a:ext cx="2371725" cy="3019425"/>
          </a:xfrm>
          <a:prstGeom prst="rect">
            <a:avLst/>
          </a:prstGeom>
          <a:noFill/>
        </p:spPr>
      </p:pic>
      <p:sp>
        <p:nvSpPr>
          <p:cNvPr id="7" name="Rectangle 6"/>
          <p:cNvSpPr/>
          <p:nvPr/>
        </p:nvSpPr>
        <p:spPr>
          <a:xfrm>
            <a:off x="5791200" y="4191000"/>
            <a:ext cx="3119765" cy="954107"/>
          </a:xfrm>
          <a:prstGeom prst="rect">
            <a:avLst/>
          </a:prstGeom>
        </p:spPr>
        <p:txBody>
          <a:bodyPr wrap="none">
            <a:spAutoFit/>
          </a:bodyPr>
          <a:lstStyle/>
          <a:p>
            <a:r>
              <a:rPr lang="en-US" sz="2800" b="1" dirty="0" smtClean="0"/>
              <a:t>William Durant and</a:t>
            </a:r>
          </a:p>
          <a:p>
            <a:r>
              <a:rPr lang="en-US" sz="2800" b="1" dirty="0" smtClean="0"/>
              <a:t> Ariel Durant (1930)</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To The Beatitudes</a:t>
            </a:r>
            <a:endParaRPr lang="en-US" dirty="0"/>
          </a:p>
        </p:txBody>
      </p:sp>
      <p:sp>
        <p:nvSpPr>
          <p:cNvPr id="3" name="Content Placeholder 2"/>
          <p:cNvSpPr>
            <a:spLocks noGrp="1"/>
          </p:cNvSpPr>
          <p:nvPr>
            <p:ph idx="1"/>
          </p:nvPr>
        </p:nvSpPr>
        <p:spPr>
          <a:xfrm>
            <a:off x="457200" y="1600201"/>
            <a:ext cx="8229600" cy="1524000"/>
          </a:xfrm>
        </p:spPr>
        <p:txBody>
          <a:bodyPr/>
          <a:lstStyle/>
          <a:p>
            <a:r>
              <a:rPr lang="en-US" sz="2800" b="1" dirty="0"/>
              <a:t>These eight beatitudes describe the blessed state of those who humbly </a:t>
            </a:r>
            <a:r>
              <a:rPr lang="en-US" sz="2800" b="1" dirty="0" smtClean="0"/>
              <a:t>submit themselves </a:t>
            </a:r>
            <a:r>
              <a:rPr lang="en-US" sz="2800" b="1" dirty="0"/>
              <a:t>to the will of God.</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To The Beatitudes</a:t>
            </a:r>
            <a:endParaRPr lang="en-US" dirty="0"/>
          </a:p>
        </p:txBody>
      </p:sp>
      <p:sp>
        <p:nvSpPr>
          <p:cNvPr id="3" name="Content Placeholder 2"/>
          <p:cNvSpPr>
            <a:spLocks noGrp="1"/>
          </p:cNvSpPr>
          <p:nvPr>
            <p:ph idx="1"/>
          </p:nvPr>
        </p:nvSpPr>
        <p:spPr>
          <a:xfrm>
            <a:off x="457200" y="1600201"/>
            <a:ext cx="8229600" cy="1524000"/>
          </a:xfrm>
        </p:spPr>
        <p:txBody>
          <a:bodyPr/>
          <a:lstStyle/>
          <a:p>
            <a:r>
              <a:rPr lang="en-US" sz="2800" b="1" dirty="0"/>
              <a:t>These eight beatitudes describe the blessed state of those who humbly </a:t>
            </a:r>
            <a:r>
              <a:rPr lang="en-US" sz="2800" b="1" dirty="0" smtClean="0"/>
              <a:t>submit themselves </a:t>
            </a:r>
            <a:r>
              <a:rPr lang="en-US" sz="2800" b="1" dirty="0"/>
              <a:t>to the will of God.</a:t>
            </a:r>
          </a:p>
          <a:p>
            <a:endParaRPr lang="en-US" dirty="0"/>
          </a:p>
        </p:txBody>
      </p:sp>
      <p:sp>
        <p:nvSpPr>
          <p:cNvPr id="4" name="Rectangle 3"/>
          <p:cNvSpPr/>
          <p:nvPr/>
        </p:nvSpPr>
        <p:spPr>
          <a:xfrm>
            <a:off x="228600" y="2971800"/>
            <a:ext cx="8915400" cy="1077218"/>
          </a:xfrm>
          <a:prstGeom prst="rect">
            <a:avLst/>
          </a:prstGeom>
        </p:spPr>
        <p:txBody>
          <a:bodyPr wrap="square">
            <a:spAutoFit/>
          </a:bodyPr>
          <a:lstStyle/>
          <a:p>
            <a:pPr algn="ctr"/>
            <a:r>
              <a:rPr lang="en-US" sz="3200" b="1" dirty="0" smtClean="0"/>
              <a:t>False Conceptions About The Sermon On The Mount</a:t>
            </a:r>
            <a:endParaRPr lang="en-US" sz="3200" b="1" dirty="0"/>
          </a:p>
        </p:txBody>
      </p:sp>
      <p:sp>
        <p:nvSpPr>
          <p:cNvPr id="7" name="Rectangle 6"/>
          <p:cNvSpPr/>
          <p:nvPr/>
        </p:nvSpPr>
        <p:spPr>
          <a:xfrm>
            <a:off x="762000" y="4114800"/>
            <a:ext cx="6830716" cy="954107"/>
          </a:xfrm>
          <a:prstGeom prst="rect">
            <a:avLst/>
          </a:prstGeom>
        </p:spPr>
        <p:txBody>
          <a:bodyPr wrap="none">
            <a:spAutoFit/>
          </a:bodyPr>
          <a:lstStyle/>
          <a:p>
            <a:pPr marL="514350" indent="-514350">
              <a:buFont typeface="+mj-lt"/>
              <a:buAutoNum type="arabicPeriod"/>
            </a:pPr>
            <a:r>
              <a:rPr lang="en-US" sz="2800" b="1" dirty="0" smtClean="0"/>
              <a:t>The Sermon On The Mount is </a:t>
            </a:r>
            <a:r>
              <a:rPr lang="en-US" sz="2800" b="1" dirty="0" smtClean="0"/>
              <a:t>for a </a:t>
            </a:r>
            <a:r>
              <a:rPr lang="en-US" sz="2800" b="1" dirty="0" smtClean="0"/>
              <a:t>future</a:t>
            </a:r>
          </a:p>
          <a:p>
            <a:pPr marL="514350" indent="-514350"/>
            <a:r>
              <a:rPr lang="en-US" sz="2800" b="1" dirty="0" smtClean="0"/>
              <a:t> </a:t>
            </a:r>
            <a:r>
              <a:rPr lang="en-US" sz="2800" b="1" dirty="0" smtClean="0"/>
              <a:t>"kingdom age/' not for us.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To The Beatitudes</a:t>
            </a:r>
            <a:endParaRPr lang="en-US" dirty="0"/>
          </a:p>
        </p:txBody>
      </p:sp>
      <p:sp>
        <p:nvSpPr>
          <p:cNvPr id="3" name="Content Placeholder 2"/>
          <p:cNvSpPr>
            <a:spLocks noGrp="1"/>
          </p:cNvSpPr>
          <p:nvPr>
            <p:ph idx="1"/>
          </p:nvPr>
        </p:nvSpPr>
        <p:spPr>
          <a:xfrm>
            <a:off x="457200" y="1600201"/>
            <a:ext cx="8229600" cy="1524000"/>
          </a:xfrm>
        </p:spPr>
        <p:txBody>
          <a:bodyPr/>
          <a:lstStyle/>
          <a:p>
            <a:r>
              <a:rPr lang="en-US" sz="2800" b="1" dirty="0"/>
              <a:t>These eight beatitudes describe the blessed state of those who humbly </a:t>
            </a:r>
            <a:r>
              <a:rPr lang="en-US" sz="2800" b="1" dirty="0" smtClean="0"/>
              <a:t>submit themselves </a:t>
            </a:r>
            <a:r>
              <a:rPr lang="en-US" sz="2800" b="1" dirty="0"/>
              <a:t>to the will of God.</a:t>
            </a:r>
          </a:p>
          <a:p>
            <a:endParaRPr lang="en-US" dirty="0"/>
          </a:p>
        </p:txBody>
      </p:sp>
      <p:sp>
        <p:nvSpPr>
          <p:cNvPr id="4" name="Rectangle 3"/>
          <p:cNvSpPr/>
          <p:nvPr/>
        </p:nvSpPr>
        <p:spPr>
          <a:xfrm>
            <a:off x="228600" y="2971800"/>
            <a:ext cx="8915400" cy="1077218"/>
          </a:xfrm>
          <a:prstGeom prst="rect">
            <a:avLst/>
          </a:prstGeom>
        </p:spPr>
        <p:txBody>
          <a:bodyPr wrap="square">
            <a:spAutoFit/>
          </a:bodyPr>
          <a:lstStyle/>
          <a:p>
            <a:pPr algn="ctr"/>
            <a:r>
              <a:rPr lang="en-US" sz="3200" b="1" dirty="0" smtClean="0"/>
              <a:t>False Conceptions About The Sermon On The Mount</a:t>
            </a:r>
            <a:endParaRPr lang="en-US" sz="3200" b="1" dirty="0"/>
          </a:p>
        </p:txBody>
      </p:sp>
      <p:sp>
        <p:nvSpPr>
          <p:cNvPr id="7" name="Rectangle 6"/>
          <p:cNvSpPr/>
          <p:nvPr/>
        </p:nvSpPr>
        <p:spPr>
          <a:xfrm>
            <a:off x="762000" y="4114800"/>
            <a:ext cx="6710107" cy="523220"/>
          </a:xfrm>
          <a:prstGeom prst="rect">
            <a:avLst/>
          </a:prstGeom>
        </p:spPr>
        <p:txBody>
          <a:bodyPr wrap="none">
            <a:spAutoFit/>
          </a:bodyPr>
          <a:lstStyle/>
          <a:p>
            <a:pPr marL="514350" indent="-514350">
              <a:buFont typeface="+mj-lt"/>
              <a:buAutoNum type="arabicPeriod"/>
            </a:pPr>
            <a:r>
              <a:rPr lang="en-US" sz="2800" b="1" dirty="0" smtClean="0"/>
              <a:t>is for a future "kingdom age/' not for us.</a:t>
            </a:r>
            <a:endParaRPr lang="en-US" sz="2800" b="1" dirty="0"/>
          </a:p>
        </p:txBody>
      </p:sp>
      <p:sp>
        <p:nvSpPr>
          <p:cNvPr id="8" name="TextBox 7"/>
          <p:cNvSpPr txBox="1"/>
          <p:nvPr/>
        </p:nvSpPr>
        <p:spPr>
          <a:xfrm>
            <a:off x="762000" y="4648200"/>
            <a:ext cx="6477000" cy="523220"/>
          </a:xfrm>
          <a:prstGeom prst="rect">
            <a:avLst/>
          </a:prstGeom>
          <a:noFill/>
        </p:spPr>
        <p:txBody>
          <a:bodyPr wrap="square" rtlCol="0">
            <a:spAutoFit/>
          </a:bodyPr>
          <a:lstStyle/>
          <a:p>
            <a:r>
              <a:rPr lang="en-US" sz="2800" b="1" dirty="0" smtClean="0"/>
              <a:t>2.  as a pattern for "the social gospel."</a:t>
            </a:r>
            <a:endParaRPr lang="en-US" sz="2800" b="1" dirty="0"/>
          </a:p>
        </p:txBody>
      </p:sp>
      <p:sp>
        <p:nvSpPr>
          <p:cNvPr id="9" name="Rectangle 8"/>
          <p:cNvSpPr/>
          <p:nvPr/>
        </p:nvSpPr>
        <p:spPr>
          <a:xfrm>
            <a:off x="762000" y="5257800"/>
            <a:ext cx="6781800" cy="523220"/>
          </a:xfrm>
          <a:prstGeom prst="rect">
            <a:avLst/>
          </a:prstGeom>
        </p:spPr>
        <p:txBody>
          <a:bodyPr wrap="square">
            <a:spAutoFit/>
          </a:bodyPr>
          <a:lstStyle/>
          <a:p>
            <a:r>
              <a:rPr lang="en-US" sz="2800" b="1" i="1" dirty="0" smtClean="0"/>
              <a:t>3.  extension, </a:t>
            </a:r>
            <a:r>
              <a:rPr lang="en-US" sz="2800" b="1" dirty="0" smtClean="0"/>
              <a:t>of the Ten Commandments </a:t>
            </a:r>
            <a:endParaRPr lang="en-US" sz="2800" b="1" dirty="0"/>
          </a:p>
        </p:txBody>
      </p:sp>
      <p:sp>
        <p:nvSpPr>
          <p:cNvPr id="10" name="Rectangle 9"/>
          <p:cNvSpPr/>
          <p:nvPr/>
        </p:nvSpPr>
        <p:spPr>
          <a:xfrm>
            <a:off x="762000" y="5943600"/>
            <a:ext cx="7924800" cy="523220"/>
          </a:xfrm>
          <a:prstGeom prst="rect">
            <a:avLst/>
          </a:prstGeom>
        </p:spPr>
        <p:txBody>
          <a:bodyPr wrap="square">
            <a:spAutoFit/>
          </a:bodyPr>
          <a:lstStyle/>
          <a:p>
            <a:r>
              <a:rPr lang="en-US" sz="2800" b="1" dirty="0" smtClean="0"/>
              <a:t>4.  as a </a:t>
            </a:r>
            <a:r>
              <a:rPr lang="en-US" sz="2800" b="1" i="1" dirty="0" smtClean="0"/>
              <a:t>contrast, </a:t>
            </a:r>
            <a:r>
              <a:rPr lang="en-US" sz="2800" b="1" dirty="0" smtClean="0"/>
              <a:t>to the Ten Commandments.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a:t>
            </a:r>
            <a:endParaRPr lang="en-US" dirty="0"/>
          </a:p>
        </p:txBody>
      </p:sp>
      <p:sp>
        <p:nvSpPr>
          <p:cNvPr id="4" name="Rectangle 3"/>
          <p:cNvSpPr/>
          <p:nvPr/>
        </p:nvSpPr>
        <p:spPr>
          <a:xfrm>
            <a:off x="516565" y="609600"/>
            <a:ext cx="8322635" cy="1077218"/>
          </a:xfrm>
          <a:prstGeom prst="rect">
            <a:avLst/>
          </a:prstGeom>
        </p:spPr>
        <p:txBody>
          <a:bodyPr wrap="square">
            <a:spAutoFit/>
          </a:bodyPr>
          <a:lstStyle/>
          <a:p>
            <a:r>
              <a:rPr lang="en-US" sz="3200" b="1" dirty="0" smtClean="0"/>
              <a:t> Some have turned it into </a:t>
            </a:r>
            <a:r>
              <a:rPr lang="en-US" sz="3200" b="1" dirty="0" smtClean="0"/>
              <a:t>a </a:t>
            </a:r>
            <a:r>
              <a:rPr lang="en-US" sz="3200" b="1" i="1" dirty="0" smtClean="0"/>
              <a:t>modern version </a:t>
            </a:r>
            <a:r>
              <a:rPr lang="en-US" sz="3200" b="1" dirty="0" smtClean="0"/>
              <a:t>of the Ten Commandments.</a:t>
            </a:r>
            <a:endParaRPr lang="en-US" sz="3200" b="1" dirty="0"/>
          </a:p>
        </p:txBody>
      </p:sp>
      <p:sp>
        <p:nvSpPr>
          <p:cNvPr id="5" name="Rectangle 4"/>
          <p:cNvSpPr/>
          <p:nvPr/>
        </p:nvSpPr>
        <p:spPr>
          <a:xfrm>
            <a:off x="609600" y="1981200"/>
            <a:ext cx="8229600" cy="1077218"/>
          </a:xfrm>
          <a:prstGeom prst="rect">
            <a:avLst/>
          </a:prstGeom>
          <a:noFill/>
        </p:spPr>
        <p:txBody>
          <a:bodyPr wrap="square">
            <a:spAutoFit/>
          </a:bodyPr>
          <a:lstStyle/>
          <a:p>
            <a:pPr lvl="0"/>
            <a:r>
              <a:rPr lang="en-US" sz="3200" b="1" dirty="0" smtClean="0"/>
              <a:t>They have turned the teachings of Jesus into a series of "Thou </a:t>
            </a:r>
            <a:r>
              <a:rPr lang="en-US" sz="3200" b="1" dirty="0" err="1" smtClean="0"/>
              <a:t>shalts</a:t>
            </a:r>
            <a:r>
              <a:rPr lang="en-US" sz="3200" b="1" dirty="0" smtClean="0"/>
              <a:t>" </a:t>
            </a:r>
            <a:r>
              <a:rPr lang="en-US" sz="3200" b="1" dirty="0" err="1" smtClean="0"/>
              <a:t>and"Thou</a:t>
            </a:r>
            <a:r>
              <a:rPr lang="en-US" sz="3200" b="1" dirty="0" smtClean="0"/>
              <a:t> </a:t>
            </a:r>
            <a:r>
              <a:rPr lang="en-US" sz="3200" b="1" dirty="0" err="1" smtClean="0"/>
              <a:t>shalt</a:t>
            </a:r>
            <a:r>
              <a:rPr lang="en-US" sz="3200" b="1" dirty="0" smtClean="0"/>
              <a:t> </a:t>
            </a:r>
            <a:r>
              <a:rPr lang="en-US" sz="3200" b="1" dirty="0" err="1" smtClean="0"/>
              <a:t>nots</a:t>
            </a:r>
            <a:r>
              <a:rPr lang="en-US" sz="3200" b="1" dirty="0" smtClean="0"/>
              <a:t>."</a:t>
            </a:r>
            <a:endParaRPr lang="en-US" sz="3200" dirty="0" smtClean="0"/>
          </a:p>
        </p:txBody>
      </p:sp>
      <p:sp>
        <p:nvSpPr>
          <p:cNvPr id="6" name="Rectangle 5"/>
          <p:cNvSpPr/>
          <p:nvPr/>
        </p:nvSpPr>
        <p:spPr>
          <a:xfrm>
            <a:off x="609600" y="3200400"/>
            <a:ext cx="8229600" cy="1569660"/>
          </a:xfrm>
          <a:prstGeom prst="rect">
            <a:avLst/>
          </a:prstGeom>
          <a:noFill/>
        </p:spPr>
        <p:txBody>
          <a:bodyPr wrap="square">
            <a:spAutoFit/>
          </a:bodyPr>
          <a:lstStyle/>
          <a:p>
            <a:r>
              <a:rPr lang="en-US" sz="3200" b="1" dirty="0" smtClean="0"/>
              <a:t>The sermon contains strong meat for mature Christians and it will challenge you as long as you live.</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TotalTime>
  <Words>718</Words>
  <Application>Microsoft Office PowerPoint</Application>
  <PresentationFormat>On-screen Show (4:3)</PresentationFormat>
  <Paragraphs>154</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Introduction To The Beatitudes</vt:lpstr>
      <vt:lpstr>Slide 2</vt:lpstr>
      <vt:lpstr>Slide 3</vt:lpstr>
      <vt:lpstr>Slide 4</vt:lpstr>
      <vt:lpstr>Introduction To The Beatitudes</vt:lpstr>
      <vt:lpstr>Introduction To The Beatitudes</vt:lpstr>
      <vt:lpstr>Introduction To The Beatitudes</vt:lpstr>
      <vt:lpstr>Introduction To The Beatitudes</vt:lpstr>
      <vt:lpstr>Slide 9</vt:lpstr>
      <vt:lpstr> Historical Context </vt:lpstr>
      <vt:lpstr> Historical Context </vt:lpstr>
      <vt:lpstr>Slide 12</vt:lpstr>
      <vt:lpstr> This sermon was delivered in the second year of Christ's ministry and near the height of His popularity (Matt 4:24). </vt:lpstr>
      <vt:lpstr>  Jesus was asking them to radically change their entire lives and worldview. </vt:lpstr>
      <vt:lpstr> General Observations About The Sermon On The Mount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Beatitudes</dc:title>
  <dc:creator>Walter Leamons</dc:creator>
  <cp:lastModifiedBy>Walter Leamons</cp:lastModifiedBy>
  <cp:revision>42</cp:revision>
  <dcterms:created xsi:type="dcterms:W3CDTF">2017-07-07T15:42:18Z</dcterms:created>
  <dcterms:modified xsi:type="dcterms:W3CDTF">2017-08-05T11:38:29Z</dcterms:modified>
</cp:coreProperties>
</file>