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1"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430" autoAdjust="0"/>
  </p:normalViewPr>
  <p:slideViewPr>
    <p:cSldViewPr>
      <p:cViewPr varScale="1">
        <p:scale>
          <a:sx n="46" d="100"/>
          <a:sy n="46" d="100"/>
        </p:scale>
        <p:origin x="-156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C6E69D-117F-4DD5-B473-C5A4B76C0567}" type="datetimeFigureOut">
              <a:rPr lang="en-US" smtClean="0"/>
              <a:pPr/>
              <a:t>8/17/2017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D90656-6F74-4A7D-98EA-AC518A9350C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D90656-6F74-4A7D-98EA-AC518A9350C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i="1" kern="1200" dirty="0" smtClean="0">
              <a:solidFill>
                <a:schemeClr val="tx1"/>
              </a:solidFill>
              <a:latin typeface="+mn-lt"/>
              <a:ea typeface="+mn-ea"/>
              <a:cs typeface="+mn-cs"/>
            </a:endParaRPr>
          </a:p>
          <a:p>
            <a:pPr lvl="0"/>
            <a:r>
              <a:rPr lang="en-US" sz="1200" b="1" i="0" kern="1200" dirty="0" smtClean="0">
                <a:solidFill>
                  <a:schemeClr val="tx1"/>
                </a:solidFill>
                <a:latin typeface="+mn-lt"/>
                <a:ea typeface="+mn-ea"/>
                <a:cs typeface="+mn-cs"/>
              </a:rPr>
              <a:t>Did he fight back? No!</a:t>
            </a:r>
            <a:endParaRPr lang="en-US" sz="1200" i="1" kern="1200" dirty="0" smtClean="0">
              <a:solidFill>
                <a:schemeClr val="tx1"/>
              </a:solidFill>
              <a:latin typeface="+mn-lt"/>
              <a:ea typeface="+mn-ea"/>
              <a:cs typeface="+mn-cs"/>
            </a:endParaRPr>
          </a:p>
          <a:p>
            <a:pPr lvl="0"/>
            <a:r>
              <a:rPr lang="en-US" sz="1200" i="0" kern="1200" dirty="0" smtClean="0">
                <a:solidFill>
                  <a:schemeClr val="tx1"/>
                </a:solidFill>
                <a:latin typeface="+mn-lt"/>
                <a:ea typeface="+mn-ea"/>
                <a:cs typeface="+mn-cs"/>
              </a:rPr>
              <a:t>He submitted to God—he bowed low before God and was vindicated.</a:t>
            </a:r>
            <a:endParaRPr lang="en-US" sz="1200" i="1" kern="1200" dirty="0" smtClean="0">
              <a:solidFill>
                <a:schemeClr val="tx1"/>
              </a:solidFill>
              <a:latin typeface="+mn-lt"/>
              <a:ea typeface="+mn-ea"/>
              <a:cs typeface="+mn-cs"/>
            </a:endParaRPr>
          </a:p>
          <a:p>
            <a:r>
              <a:rPr lang="en-US" sz="1200" i="0" kern="1200" dirty="0" smtClean="0">
                <a:solidFill>
                  <a:schemeClr val="tx1"/>
                </a:solidFill>
                <a:latin typeface="+mn-lt"/>
                <a:ea typeface="+mn-ea"/>
                <a:cs typeface="+mn-cs"/>
              </a:rPr>
              <a:t>E.	Meekness of this sort caused him to shed his shoes at the burning bush, yet</a:t>
            </a:r>
            <a:br>
              <a:rPr lang="en-US" sz="1200" i="0" kern="1200" dirty="0" smtClean="0">
                <a:solidFill>
                  <a:schemeClr val="tx1"/>
                </a:solidFill>
                <a:latin typeface="+mn-lt"/>
                <a:ea typeface="+mn-ea"/>
                <a:cs typeface="+mn-cs"/>
              </a:rPr>
            </a:br>
            <a:r>
              <a:rPr lang="en-US" sz="1200" i="0" kern="1200" dirty="0" smtClean="0">
                <a:solidFill>
                  <a:schemeClr val="tx1"/>
                </a:solidFill>
                <a:latin typeface="+mn-lt"/>
                <a:ea typeface="+mn-ea"/>
                <a:cs typeface="+mn-cs"/>
              </a:rPr>
              <a:t>obeyed God by walking up to the most powerful king in the world and</a:t>
            </a:r>
            <a:br>
              <a:rPr lang="en-US" sz="1200" i="0" kern="1200" dirty="0" smtClean="0">
                <a:solidFill>
                  <a:schemeClr val="tx1"/>
                </a:solidFill>
                <a:latin typeface="+mn-lt"/>
                <a:ea typeface="+mn-ea"/>
                <a:cs typeface="+mn-cs"/>
              </a:rPr>
            </a:br>
            <a:r>
              <a:rPr lang="en-US" sz="1200" i="0" kern="1200" dirty="0" smtClean="0">
                <a:solidFill>
                  <a:schemeClr val="tx1"/>
                </a:solidFill>
                <a:latin typeface="+mn-lt"/>
                <a:ea typeface="+mn-ea"/>
                <a:cs typeface="+mn-cs"/>
              </a:rPr>
              <a:t>demanding freedom (Ex, 5:1),</a:t>
            </a:r>
            <a:endParaRPr lang="en-US" sz="1200" i="1"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0D90656-6F74-4A7D-98EA-AC518A9350C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 THIS SCRIPTURE FROM NOTES.</a:t>
            </a:r>
          </a:p>
          <a:p>
            <a:r>
              <a:rPr lang="en-US" dirty="0" smtClean="0"/>
              <a:t>Isaiah 53:1-12 (NKJV)</a:t>
            </a:r>
            <a:endParaRPr lang="en-US" b="1" dirty="0" smtClean="0"/>
          </a:p>
          <a:p>
            <a:r>
              <a:rPr lang="en-US" dirty="0" smtClean="0"/>
              <a:t>[53:1] Who has believed our report? And to whom has the arm of the LORD been revealed? </a:t>
            </a:r>
          </a:p>
          <a:p>
            <a:r>
              <a:rPr lang="en-US" dirty="0" smtClean="0"/>
              <a:t>[2] For He shall grow up before Him as a tender plant, And as a root out of dry ground. He has no form or comeliness; And when we see Him, </a:t>
            </a:r>
            <a:r>
              <a:rPr lang="en-US" i="1" dirty="0" smtClean="0"/>
              <a:t>There is </a:t>
            </a:r>
            <a:r>
              <a:rPr lang="en-US" dirty="0" smtClean="0"/>
              <a:t>no beauty that we should desire Him. </a:t>
            </a:r>
          </a:p>
          <a:p>
            <a:r>
              <a:rPr lang="en-US" dirty="0" smtClean="0"/>
              <a:t>[3] He is despised and rejected by men, A Man of sorrows and acquainted with grief. And we hid, as it were, </a:t>
            </a:r>
            <a:r>
              <a:rPr lang="en-US" i="1" dirty="0" smtClean="0"/>
              <a:t>our </a:t>
            </a:r>
            <a:r>
              <a:rPr lang="en-US" dirty="0" smtClean="0"/>
              <a:t>faces from Him; He was despised, and we did not esteem Him. [4] Surely He has borne our </a:t>
            </a:r>
            <a:r>
              <a:rPr lang="en-US" dirty="0" err="1" smtClean="0"/>
              <a:t>griefs</a:t>
            </a:r>
            <a:r>
              <a:rPr lang="en-US" dirty="0" smtClean="0"/>
              <a:t> </a:t>
            </a:r>
          </a:p>
          <a:p>
            <a:r>
              <a:rPr lang="en-US" dirty="0" smtClean="0"/>
              <a:t>And carried our sorrows; Yet we esteemed Him stricken, Smitten by God, and afflicted. </a:t>
            </a:r>
          </a:p>
          <a:p>
            <a:r>
              <a:rPr lang="en-US" dirty="0" smtClean="0"/>
              <a:t>[5] But He </a:t>
            </a:r>
            <a:r>
              <a:rPr lang="en-US" i="1" dirty="0" smtClean="0"/>
              <a:t>was </a:t>
            </a:r>
            <a:r>
              <a:rPr lang="en-US" dirty="0" smtClean="0"/>
              <a:t>wounded for our transgressions, </a:t>
            </a:r>
            <a:r>
              <a:rPr lang="en-US" i="1" dirty="0" smtClean="0"/>
              <a:t>He was </a:t>
            </a:r>
            <a:r>
              <a:rPr lang="en-US" dirty="0" smtClean="0"/>
              <a:t>bruised for our iniquities; The chastisement for our peace </a:t>
            </a:r>
            <a:r>
              <a:rPr lang="en-US" i="1" dirty="0" smtClean="0"/>
              <a:t>was </a:t>
            </a:r>
            <a:r>
              <a:rPr lang="en-US" dirty="0" smtClean="0"/>
              <a:t>upon Him, And by His stripes we are healed. </a:t>
            </a:r>
          </a:p>
          <a:p>
            <a:r>
              <a:rPr lang="en-US" dirty="0" smtClean="0"/>
              <a:t>[6] All we like sheep have gone astray; We have turned, every one, to his own way; And the LORD has laid on Him the iniquity of us all. [7] He was oppressed and He was afflicted, </a:t>
            </a:r>
          </a:p>
          <a:p>
            <a:r>
              <a:rPr lang="en-US" dirty="0" smtClean="0"/>
              <a:t>Yet He opened not His mouth; He was led as a lamb to the slaughter, And as a sheep before its shearers is silent, So He opened not His mouth. </a:t>
            </a:r>
          </a:p>
          <a:p>
            <a:r>
              <a:rPr lang="en-US" dirty="0" smtClean="0"/>
              <a:t>[8] He was taken from prison and from judgment, And who will declare His generation? For He was cut off from the land of the living; For the transgressions of My people He was stricken. </a:t>
            </a:r>
          </a:p>
          <a:p>
            <a:r>
              <a:rPr lang="en-US" dirty="0" smtClean="0"/>
              <a:t>[9] And they made His grave with the wicked— But with the rich at His death, Because He had done no violence, Nor </a:t>
            </a:r>
            <a:r>
              <a:rPr lang="en-US" i="1" dirty="0" smtClean="0"/>
              <a:t>was any </a:t>
            </a:r>
            <a:r>
              <a:rPr lang="en-US" dirty="0" smtClean="0"/>
              <a:t>deceit in His mouth. [10] Yet it pleased the LORD to bruise Him; </a:t>
            </a:r>
          </a:p>
          <a:p>
            <a:r>
              <a:rPr lang="en-US" dirty="0" smtClean="0"/>
              <a:t>He has put </a:t>
            </a:r>
            <a:r>
              <a:rPr lang="en-US" i="1" dirty="0" smtClean="0"/>
              <a:t>Him </a:t>
            </a:r>
            <a:r>
              <a:rPr lang="en-US" dirty="0" smtClean="0"/>
              <a:t>to grief. When You make His soul an offering for sin, He shall see </a:t>
            </a:r>
            <a:r>
              <a:rPr lang="en-US" i="1" dirty="0" smtClean="0"/>
              <a:t>His </a:t>
            </a:r>
            <a:r>
              <a:rPr lang="en-US" dirty="0" smtClean="0"/>
              <a:t>seed, He shall prolong </a:t>
            </a:r>
            <a:r>
              <a:rPr lang="en-US" i="1" dirty="0" smtClean="0"/>
              <a:t>His </a:t>
            </a:r>
            <a:r>
              <a:rPr lang="en-US" dirty="0" smtClean="0"/>
              <a:t>days, And the pleasure of the LORD shall prosper in His hand. </a:t>
            </a:r>
          </a:p>
          <a:p>
            <a:r>
              <a:rPr lang="en-US" dirty="0" smtClean="0"/>
              <a:t>[11] He shall see the labor of His soul, </a:t>
            </a:r>
            <a:r>
              <a:rPr lang="en-US" i="1" dirty="0" smtClean="0"/>
              <a:t>and </a:t>
            </a:r>
            <a:r>
              <a:rPr lang="en-US" dirty="0" smtClean="0"/>
              <a:t>be satisfied. By His knowledge My righteous Servant shall justify many, For He shall bear their iniquities. </a:t>
            </a:r>
          </a:p>
          <a:p>
            <a:r>
              <a:rPr lang="en-US" dirty="0" smtClean="0"/>
              <a:t>[12] Therefore I will divide Him a portion with the great, And He shall divide the spoil with the strong, Because He poured out His soul unto death, And He was numbered with the transgressors, And He bore the sin of many, And made intercession for the transgressors. </a:t>
            </a:r>
          </a:p>
          <a:p>
            <a:endParaRPr lang="en-US" dirty="0" smtClean="0"/>
          </a:p>
          <a:p>
            <a:r>
              <a:rPr lang="en-US" dirty="0" smtClean="0"/>
              <a:t>NEXT SLIDE HAS PHIL.</a:t>
            </a:r>
            <a:r>
              <a:rPr lang="en-US" baseline="0" dirty="0" smtClean="0"/>
              <a:t> 2 1-11 IN NOTES, </a:t>
            </a:r>
            <a:endParaRPr lang="en-US" dirty="0"/>
          </a:p>
        </p:txBody>
      </p:sp>
      <p:sp>
        <p:nvSpPr>
          <p:cNvPr id="4" name="Slide Number Placeholder 3"/>
          <p:cNvSpPr>
            <a:spLocks noGrp="1"/>
          </p:cNvSpPr>
          <p:nvPr>
            <p:ph type="sldNum" sz="quarter" idx="10"/>
          </p:nvPr>
        </p:nvSpPr>
        <p:spPr/>
        <p:txBody>
          <a:bodyPr/>
          <a:lstStyle/>
          <a:p>
            <a:fld id="{60D90656-6F74-4A7D-98EA-AC518A9350C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1" i="0" kern="1200" dirty="0" smtClean="0">
                <a:solidFill>
                  <a:schemeClr val="tx1"/>
                </a:solidFill>
                <a:latin typeface="+mn-lt"/>
                <a:ea typeface="+mn-ea"/>
                <a:cs typeface="+mn-cs"/>
              </a:rPr>
              <a:t>///.       </a:t>
            </a:r>
            <a:r>
              <a:rPr lang="en-US" sz="1200" b="1" i="1" kern="1200" dirty="0" smtClean="0">
                <a:solidFill>
                  <a:schemeClr val="tx1"/>
                </a:solidFill>
                <a:latin typeface="+mn-lt"/>
                <a:ea typeface="+mn-ea"/>
                <a:cs typeface="+mn-cs"/>
              </a:rPr>
              <a:t>Example Of Christ (1 Pet. 2:21-23)</a:t>
            </a:r>
            <a:endParaRPr lang="en-US" sz="1200" i="1"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A .</a:t>
            </a:r>
            <a:r>
              <a:rPr lang="en-US" sz="1200" i="0" kern="1200" dirty="0" smtClean="0">
                <a:solidFill>
                  <a:schemeClr val="tx1"/>
                </a:solidFill>
                <a:latin typeface="+mn-lt"/>
                <a:ea typeface="+mn-ea"/>
                <a:cs typeface="+mn-cs"/>
              </a:rPr>
              <a:t>Christ is the personification of each Beatitude (Isa. 53:1—12).</a:t>
            </a:r>
            <a:endParaRPr lang="en-US" sz="1200" i="1" kern="1200" dirty="0" smtClean="0">
              <a:solidFill>
                <a:schemeClr val="tx1"/>
              </a:solidFill>
              <a:latin typeface="+mn-lt"/>
              <a:ea typeface="+mn-ea"/>
              <a:cs typeface="+mn-cs"/>
            </a:endParaRPr>
          </a:p>
          <a:p>
            <a:r>
              <a:rPr lang="en-US" sz="1200" i="0" kern="1200" dirty="0" smtClean="0">
                <a:solidFill>
                  <a:schemeClr val="tx1"/>
                </a:solidFill>
                <a:latin typeface="+mn-lt"/>
                <a:ea typeface="+mn-ea"/>
                <a:cs typeface="+mn-cs"/>
              </a:rPr>
              <a:t>B. Look at Paul's portrait of Christ in Phil 2:1-11</a:t>
            </a:r>
            <a:endParaRPr lang="en-US" sz="1200" i="1" kern="1200" dirty="0" smtClean="0">
              <a:solidFill>
                <a:schemeClr val="tx1"/>
              </a:solidFill>
              <a:latin typeface="+mn-lt"/>
              <a:ea typeface="+mn-ea"/>
              <a:cs typeface="+mn-cs"/>
            </a:endParaRPr>
          </a:p>
          <a:p>
            <a:r>
              <a:rPr lang="en-US" sz="1200" i="0" kern="1200" dirty="0" smtClean="0">
                <a:solidFill>
                  <a:schemeClr val="tx1"/>
                </a:solidFill>
                <a:latin typeface="+mn-lt"/>
                <a:ea typeface="+mn-ea"/>
                <a:cs typeface="+mn-cs"/>
              </a:rPr>
              <a:t>C. True meekness, lowliness and humility </a:t>
            </a:r>
            <a:endParaRPr lang="en-US" sz="1200" i="1" kern="1200" dirty="0" smtClean="0">
              <a:solidFill>
                <a:schemeClr val="tx1"/>
              </a:solidFill>
              <a:latin typeface="+mn-lt"/>
              <a:ea typeface="+mn-ea"/>
              <a:cs typeface="+mn-cs"/>
            </a:endParaRPr>
          </a:p>
          <a:p>
            <a:r>
              <a:rPr lang="en-US" dirty="0" smtClean="0"/>
              <a:t>Philippians 2:1-11 (NKJV)[2:1] Therefore if </a:t>
            </a:r>
            <a:r>
              <a:rPr lang="en-US" i="1" dirty="0" smtClean="0"/>
              <a:t>there is </a:t>
            </a:r>
            <a:r>
              <a:rPr lang="en-US" dirty="0" smtClean="0"/>
              <a:t>any consolation in Christ, if any comfort of love, if any fellowship of the Spirit, if any affection and mercy, [2] fulfill my joy by being like-minded, having the same love, </a:t>
            </a:r>
            <a:r>
              <a:rPr lang="en-US" i="1" dirty="0" smtClean="0"/>
              <a:t>being </a:t>
            </a:r>
            <a:r>
              <a:rPr lang="en-US" dirty="0" smtClean="0"/>
              <a:t>of one accord, of one mind. [3] </a:t>
            </a:r>
            <a:r>
              <a:rPr lang="en-US" i="1" dirty="0" smtClean="0"/>
              <a:t>Let </a:t>
            </a:r>
            <a:r>
              <a:rPr lang="en-US" dirty="0" smtClean="0"/>
              <a:t>nothing </a:t>
            </a:r>
            <a:r>
              <a:rPr lang="en-US" i="1" dirty="0" smtClean="0"/>
              <a:t>be done </a:t>
            </a:r>
            <a:r>
              <a:rPr lang="en-US" dirty="0" smtClean="0"/>
              <a:t>through selfish ambition or conceit, but in lowliness of mind let each esteem others better than himself. [4] Let each of you look out not only for his own interests, but also for the interests of others. </a:t>
            </a:r>
            <a:r>
              <a:rPr lang="en-US" b="1" dirty="0" smtClean="0"/>
              <a:t> </a:t>
            </a:r>
          </a:p>
          <a:p>
            <a:r>
              <a:rPr lang="en-US" dirty="0" smtClean="0"/>
              <a:t>[5] Let this mind be in you which was also in Christ Jesus, [6] who, being in the form of God, did not consider it robbery to be equal with God, [7] but made Himself of no reputation, taking the form of a bondservant, </a:t>
            </a:r>
            <a:r>
              <a:rPr lang="en-US" i="1" dirty="0" smtClean="0"/>
              <a:t>and </a:t>
            </a:r>
            <a:r>
              <a:rPr lang="en-US" dirty="0" smtClean="0"/>
              <a:t>coming in the likeness of men. [8] And being found in appearance as a man, He humbled Himself and became obedient to </a:t>
            </a:r>
            <a:r>
              <a:rPr lang="en-US" i="1" dirty="0" smtClean="0"/>
              <a:t>the point of </a:t>
            </a:r>
            <a:r>
              <a:rPr lang="en-US" dirty="0" smtClean="0"/>
              <a:t>death, even the death of the cross. [9] Therefore God also has highly exalted Him and given Him the name which is above every name, [10] that at the name of Jesus every knee should bow, of those in heaven, and of those on earth, and of those under the earth, [11] and </a:t>
            </a:r>
            <a:r>
              <a:rPr lang="en-US" i="1" dirty="0" smtClean="0"/>
              <a:t>that </a:t>
            </a:r>
            <a:r>
              <a:rPr lang="en-US" dirty="0" smtClean="0"/>
              <a:t>every tongue should confess that Jesus Christ </a:t>
            </a:r>
            <a:r>
              <a:rPr lang="en-US" i="1" dirty="0" smtClean="0"/>
              <a:t>is </a:t>
            </a:r>
            <a:r>
              <a:rPr lang="en-US" dirty="0" smtClean="0"/>
              <a:t>Lord, to the glory of God the Father. </a:t>
            </a:r>
          </a:p>
          <a:p>
            <a:endParaRPr lang="en-US" dirty="0"/>
          </a:p>
        </p:txBody>
      </p:sp>
      <p:sp>
        <p:nvSpPr>
          <p:cNvPr id="4" name="Slide Number Placeholder 3"/>
          <p:cNvSpPr>
            <a:spLocks noGrp="1"/>
          </p:cNvSpPr>
          <p:nvPr>
            <p:ph type="sldNum" sz="quarter" idx="10"/>
          </p:nvPr>
        </p:nvSpPr>
        <p:spPr/>
        <p:txBody>
          <a:bodyPr/>
          <a:lstStyle/>
          <a:p>
            <a:fld id="{60D90656-6F74-4A7D-98EA-AC518A9350C2}"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i="0" kern="1200" dirty="0" smtClean="0">
                <a:solidFill>
                  <a:schemeClr val="tx1"/>
                </a:solidFill>
                <a:latin typeface="+mn-lt"/>
                <a:ea typeface="+mn-ea"/>
                <a:cs typeface="+mn-cs"/>
              </a:rPr>
              <a:t>The </a:t>
            </a:r>
            <a:r>
              <a:rPr lang="en-US" sz="1200" i="0" kern="1200" dirty="0" smtClean="0">
                <a:solidFill>
                  <a:schemeClr val="tx1"/>
                </a:solidFill>
                <a:latin typeface="+mn-lt"/>
                <a:ea typeface="+mn-ea"/>
                <a:cs typeface="+mn-cs"/>
              </a:rPr>
              <a:t>phrase "inherit the earth" and "inherit the land" is found in many </a:t>
            </a:r>
            <a:r>
              <a:rPr lang="en-US" sz="1200" i="0" kern="1200" dirty="0" smtClean="0">
                <a:solidFill>
                  <a:schemeClr val="tx1"/>
                </a:solidFill>
                <a:latin typeface="+mn-lt"/>
                <a:ea typeface="+mn-ea"/>
                <a:cs typeface="+mn-cs"/>
              </a:rPr>
              <a:t>Old Testament </a:t>
            </a:r>
            <a:r>
              <a:rPr lang="en-US" sz="1200" i="0" kern="1200" dirty="0" smtClean="0">
                <a:solidFill>
                  <a:schemeClr val="tx1"/>
                </a:solidFill>
                <a:latin typeface="+mn-lt"/>
                <a:ea typeface="+mn-ea"/>
                <a:cs typeface="+mn-cs"/>
              </a:rPr>
              <a:t>passages. Deut.19:14;  Psa. 25:13,37:9),The thought is traced to the Old Testament view of Canaan as the earthly object of Divine blessings</a:t>
            </a:r>
            <a:r>
              <a:rPr lang="en-US" sz="1200" i="0" kern="1200" dirty="0" smtClean="0">
                <a:solidFill>
                  <a:schemeClr val="tx1"/>
                </a:solidFill>
                <a:latin typeface="+mn-lt"/>
                <a:ea typeface="+mn-ea"/>
                <a:cs typeface="+mn-cs"/>
              </a:rPr>
              <a:t>.</a:t>
            </a:r>
          </a:p>
          <a:p>
            <a:endParaRPr lang="en-US" sz="1200" i="1" kern="1200" dirty="0" smtClean="0">
              <a:solidFill>
                <a:schemeClr val="tx1"/>
              </a:solidFill>
              <a:latin typeface="+mn-lt"/>
              <a:ea typeface="+mn-ea"/>
              <a:cs typeface="+mn-cs"/>
            </a:endParaRPr>
          </a:p>
          <a:p>
            <a:pPr lvl="0"/>
            <a:r>
              <a:rPr lang="en-US" sz="1200" i="0" kern="1200" dirty="0" smtClean="0">
                <a:solidFill>
                  <a:schemeClr val="tx1"/>
                </a:solidFill>
                <a:latin typeface="+mn-lt"/>
                <a:ea typeface="+mn-ea"/>
                <a:cs typeface="+mn-cs"/>
              </a:rPr>
              <a:t>"In the time of our Savior they were in the constant habit of using the Old Testament, where this promise perpetually occurs, and they used it as </a:t>
            </a:r>
            <a:r>
              <a:rPr lang="en-US" sz="1200" i="0" kern="1200" dirty="0" smtClean="0">
                <a:solidFill>
                  <a:schemeClr val="tx1"/>
                </a:solidFill>
                <a:latin typeface="+mn-lt"/>
                <a:ea typeface="+mn-ea"/>
                <a:cs typeface="+mn-cs"/>
              </a:rPr>
              <a:t>a proverbial </a:t>
            </a:r>
            <a:r>
              <a:rPr lang="en-US" sz="1200" i="0" kern="1200" dirty="0" smtClean="0">
                <a:solidFill>
                  <a:schemeClr val="tx1"/>
                </a:solidFill>
                <a:latin typeface="+mn-lt"/>
                <a:ea typeface="+mn-ea"/>
                <a:cs typeface="+mn-cs"/>
              </a:rPr>
              <a:t>expression </a:t>
            </a:r>
            <a:r>
              <a:rPr lang="en-US" sz="1400" i="0" kern="1200" dirty="0" smtClean="0">
                <a:solidFill>
                  <a:schemeClr val="tx1"/>
                </a:solidFill>
                <a:latin typeface="+mn-lt"/>
                <a:ea typeface="+mn-ea"/>
                <a:cs typeface="+mn-cs"/>
              </a:rPr>
              <a:t>TO DENOTE ANY GREAT BLESSING, PERHAPS AS THE SUM OF ALL BLESSINGS</a:t>
            </a:r>
            <a:r>
              <a:rPr lang="en-US" sz="1200" i="0" kern="1200" dirty="0" smtClean="0">
                <a:solidFill>
                  <a:schemeClr val="tx1"/>
                </a:solidFill>
                <a:latin typeface="+mn-lt"/>
                <a:ea typeface="+mn-ea"/>
                <a:cs typeface="+mn-cs"/>
              </a:rPr>
              <a:t>, </a:t>
            </a:r>
            <a:r>
              <a:rPr lang="en-US" sz="1200" i="0" kern="1200" dirty="0" smtClean="0">
                <a:solidFill>
                  <a:schemeClr val="tx1"/>
                </a:solidFill>
                <a:latin typeface="+mn-lt"/>
                <a:ea typeface="+mn-ea"/>
                <a:cs typeface="+mn-cs"/>
              </a:rPr>
              <a:t>Ps. xxxvii. 20; Isa. Ix. 21. Our Savior used it in this sense, </a:t>
            </a:r>
            <a:r>
              <a:rPr lang="en-US" sz="1200" i="0" kern="1200" dirty="0" smtClean="0">
                <a:solidFill>
                  <a:schemeClr val="tx1"/>
                </a:solidFill>
                <a:latin typeface="+mn-lt"/>
                <a:ea typeface="+mn-ea"/>
                <a:cs typeface="+mn-cs"/>
              </a:rPr>
              <a:t>and meant </a:t>
            </a:r>
            <a:r>
              <a:rPr lang="en-US" sz="1200" i="0" kern="1200" dirty="0" smtClean="0">
                <a:solidFill>
                  <a:schemeClr val="tx1"/>
                </a:solidFill>
                <a:latin typeface="+mn-lt"/>
                <a:ea typeface="+mn-ea"/>
                <a:cs typeface="+mn-cs"/>
              </a:rPr>
              <a:t>to say, not that the meek would own great property or have many lands, but that they would possess peculiar blessings.  The Jews also </a:t>
            </a:r>
            <a:r>
              <a:rPr lang="en-US" sz="1200" i="1" kern="1200" dirty="0" smtClean="0">
                <a:solidFill>
                  <a:schemeClr val="tx1"/>
                </a:solidFill>
                <a:latin typeface="+mn-lt"/>
                <a:ea typeface="+mn-ea"/>
                <a:cs typeface="+mn-cs"/>
              </a:rPr>
              <a:t>considered </a:t>
            </a:r>
            <a:r>
              <a:rPr lang="en-US" sz="1200" i="0" kern="1200" dirty="0" smtClean="0">
                <a:solidFill>
                  <a:schemeClr val="tx1"/>
                </a:solidFill>
                <a:latin typeface="+mn-lt"/>
                <a:ea typeface="+mn-ea"/>
                <a:cs typeface="+mn-cs"/>
              </a:rPr>
              <a:t>the land </a:t>
            </a:r>
            <a:r>
              <a:rPr lang="en-US" sz="1200" i="1" kern="1200" dirty="0" smtClean="0">
                <a:solidFill>
                  <a:schemeClr val="tx1"/>
                </a:solidFill>
                <a:latin typeface="+mn-lt"/>
                <a:ea typeface="+mn-ea"/>
                <a:cs typeface="+mn-cs"/>
              </a:rPr>
              <a:t>of Canaan as a type </a:t>
            </a:r>
            <a:r>
              <a:rPr lang="en-US" sz="1200" i="0" kern="1200" dirty="0" smtClean="0">
                <a:solidFill>
                  <a:schemeClr val="tx1"/>
                </a:solidFill>
                <a:latin typeface="+mn-lt"/>
                <a:ea typeface="+mn-ea"/>
                <a:cs typeface="+mn-cs"/>
              </a:rPr>
              <a:t>of heaven, </a:t>
            </a:r>
            <a:r>
              <a:rPr lang="en-US" sz="1200" i="1" kern="1200" dirty="0" smtClean="0">
                <a:solidFill>
                  <a:schemeClr val="tx1"/>
                </a:solidFill>
                <a:latin typeface="+mn-lt"/>
                <a:ea typeface="+mn-ea"/>
                <a:cs typeface="+mn-cs"/>
              </a:rPr>
              <a:t>and o</a:t>
            </a:r>
            <a:r>
              <a:rPr lang="en-US" sz="1200" i="0" kern="1200" dirty="0" smtClean="0">
                <a:solidFill>
                  <a:schemeClr val="tx1"/>
                </a:solidFill>
                <a:latin typeface="+mn-lt"/>
                <a:ea typeface="+mn-ea"/>
                <a:cs typeface="+mn-cs"/>
              </a:rPr>
              <a:t>f the blessings under the Messiah. To inherit the land became, therefore, an expression denoting those </a:t>
            </a:r>
            <a:r>
              <a:rPr lang="en-US" sz="1200" i="0" kern="1200" dirty="0" smtClean="0">
                <a:solidFill>
                  <a:schemeClr val="tx1"/>
                </a:solidFill>
                <a:latin typeface="+mn-lt"/>
                <a:ea typeface="+mn-ea"/>
                <a:cs typeface="+mn-cs"/>
              </a:rPr>
              <a:t>blessings</a:t>
            </a:r>
            <a:endParaRPr lang="en-US" sz="1200" i="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0D90656-6F74-4A7D-98EA-AC518A9350C2}"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latin typeface="+mn-lt"/>
                <a:ea typeface="+mn-ea"/>
                <a:cs typeface="+mn-cs"/>
              </a:rPr>
              <a:t>C</a:t>
            </a:r>
            <a:r>
              <a:rPr lang="en-US" sz="1200" i="0" kern="1200" dirty="0" smtClean="0">
                <a:solidFill>
                  <a:schemeClr val="tx1"/>
                </a:solidFill>
                <a:latin typeface="+mn-lt"/>
                <a:ea typeface="+mn-ea"/>
                <a:cs typeface="+mn-cs"/>
              </a:rPr>
              <a:t>. In a sense, we own the land now (1 Cor. 3:21-23).</a:t>
            </a:r>
            <a:r>
              <a:rPr lang="en-US" dirty="0" smtClean="0"/>
              <a:t> [21] Therefore let no one boast in men. For all things are yours: [22] whether Paul or </a:t>
            </a:r>
            <a:r>
              <a:rPr lang="en-US" dirty="0" err="1" smtClean="0"/>
              <a:t>Apollos</a:t>
            </a:r>
            <a:r>
              <a:rPr lang="en-US" dirty="0" smtClean="0"/>
              <a:t> or </a:t>
            </a:r>
            <a:r>
              <a:rPr lang="en-US" dirty="0" err="1" smtClean="0"/>
              <a:t>Cephas</a:t>
            </a:r>
            <a:r>
              <a:rPr lang="en-US" dirty="0" smtClean="0"/>
              <a:t>, or the world or life or death, or things present or things to come—all are yours. [23] And you </a:t>
            </a:r>
            <a:r>
              <a:rPr lang="en-US" i="1" dirty="0" smtClean="0"/>
              <a:t>are </a:t>
            </a:r>
            <a:r>
              <a:rPr lang="en-US" dirty="0" smtClean="0"/>
              <a:t>Christ's, and Christ </a:t>
            </a:r>
            <a:r>
              <a:rPr lang="en-US" i="1" dirty="0" smtClean="0"/>
              <a:t>is </a:t>
            </a:r>
            <a:r>
              <a:rPr lang="en-US" dirty="0" smtClean="0"/>
              <a:t>God's. </a:t>
            </a:r>
          </a:p>
          <a:p>
            <a:r>
              <a:rPr lang="en-US" sz="1200" i="0" kern="1200" dirty="0" smtClean="0">
                <a:solidFill>
                  <a:schemeClr val="tx1"/>
                </a:solidFill>
                <a:latin typeface="+mn-lt"/>
                <a:ea typeface="+mn-ea"/>
                <a:cs typeface="+mn-cs"/>
              </a:rPr>
              <a:t/>
            </a:r>
            <a:br>
              <a:rPr lang="en-US" sz="1200" i="0" kern="1200" dirty="0" smtClean="0">
                <a:solidFill>
                  <a:schemeClr val="tx1"/>
                </a:solidFill>
                <a:latin typeface="+mn-lt"/>
                <a:ea typeface="+mn-ea"/>
                <a:cs typeface="+mn-cs"/>
              </a:rPr>
            </a:br>
            <a:r>
              <a:rPr lang="en-US" sz="1200" i="0" kern="1200" dirty="0" smtClean="0">
                <a:solidFill>
                  <a:schemeClr val="tx1"/>
                </a:solidFill>
                <a:latin typeface="+mn-lt"/>
                <a:ea typeface="+mn-ea"/>
                <a:cs typeface="+mn-cs"/>
              </a:rPr>
              <a:t>   The meek man is satisfied now.</a:t>
            </a:r>
            <a:endParaRPr lang="en-US" sz="1200" i="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latin typeface="+mn-lt"/>
                <a:ea typeface="+mn-ea"/>
                <a:cs typeface="+mn-cs"/>
              </a:rPr>
              <a:t>2.   </a:t>
            </a:r>
            <a:r>
              <a:rPr lang="en-US" sz="1200" b="1" i="0" kern="1200" dirty="0" smtClean="0">
                <a:solidFill>
                  <a:schemeClr val="tx1"/>
                </a:solidFill>
                <a:latin typeface="+mn-lt"/>
                <a:ea typeface="+mn-ea"/>
                <a:cs typeface="+mn-cs"/>
              </a:rPr>
              <a:t>He is content even if he owns nothing.(2 Cor. 6:10).</a:t>
            </a:r>
            <a:r>
              <a:rPr lang="en-US" dirty="0" smtClean="0"/>
              <a:t>  [10] as sorrowful, yet always rejoicing; as poor, yet making many rich; as having nothing, and </a:t>
            </a:r>
            <a:r>
              <a:rPr lang="en-US" i="1" dirty="0" smtClean="0"/>
              <a:t>yet </a:t>
            </a:r>
            <a:r>
              <a:rPr lang="en-US" dirty="0" smtClean="0"/>
              <a:t>possessing all things. </a:t>
            </a:r>
          </a:p>
          <a:p>
            <a:endParaRPr lang="en-US" sz="1200" i="1"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0D90656-6F74-4A7D-98EA-AC518A9350C2}"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latin typeface="+mn-lt"/>
                <a:ea typeface="+mn-ea"/>
                <a:cs typeface="+mn-cs"/>
              </a:rPr>
              <a:t>C. In a sense, we own the land now (1 Cor. 3:21-23).</a:t>
            </a:r>
            <a:r>
              <a:rPr lang="en-US" dirty="0" smtClean="0"/>
              <a:t> [21] </a:t>
            </a:r>
          </a:p>
          <a:p>
            <a:r>
              <a:rPr lang="en-US" sz="1200" i="0" kern="1200" dirty="0" smtClean="0">
                <a:solidFill>
                  <a:schemeClr val="tx1"/>
                </a:solidFill>
                <a:latin typeface="+mn-lt"/>
                <a:ea typeface="+mn-ea"/>
                <a:cs typeface="+mn-cs"/>
              </a:rPr>
              <a:t/>
            </a:r>
            <a:br>
              <a:rPr lang="en-US" sz="1200" i="0" kern="1200" dirty="0" smtClean="0">
                <a:solidFill>
                  <a:schemeClr val="tx1"/>
                </a:solidFill>
                <a:latin typeface="+mn-lt"/>
                <a:ea typeface="+mn-ea"/>
                <a:cs typeface="+mn-cs"/>
              </a:rPr>
            </a:br>
            <a:r>
              <a:rPr lang="en-US" sz="1200" i="0" kern="1200" dirty="0" smtClean="0">
                <a:solidFill>
                  <a:schemeClr val="tx1"/>
                </a:solidFill>
                <a:latin typeface="+mn-lt"/>
                <a:ea typeface="+mn-ea"/>
                <a:cs typeface="+mn-cs"/>
              </a:rPr>
              <a:t>   The meek man is satisfied now.</a:t>
            </a:r>
            <a:endParaRPr lang="en-US" sz="1200" i="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latin typeface="+mn-lt"/>
                <a:ea typeface="+mn-ea"/>
                <a:cs typeface="+mn-cs"/>
              </a:rPr>
              <a:t>2.   </a:t>
            </a:r>
            <a:r>
              <a:rPr lang="en-US" sz="1200" b="1" i="0" kern="1200" dirty="0" smtClean="0">
                <a:solidFill>
                  <a:schemeClr val="tx1"/>
                </a:solidFill>
                <a:latin typeface="+mn-lt"/>
                <a:ea typeface="+mn-ea"/>
                <a:cs typeface="+mn-cs"/>
              </a:rPr>
              <a:t>He is content even if he owns nothing</a:t>
            </a:r>
            <a:r>
              <a:rPr lang="en-US" sz="3200" b="1" i="0" kern="1200" dirty="0" smtClean="0">
                <a:solidFill>
                  <a:schemeClr val="tx1"/>
                </a:solidFill>
                <a:latin typeface="+mn-lt"/>
                <a:ea typeface="+mn-ea"/>
                <a:cs typeface="+mn-cs"/>
              </a:rPr>
              <a:t>.(2 Cor. 6:10).</a:t>
            </a:r>
            <a:r>
              <a:rPr lang="en-US" sz="3200" dirty="0" smtClean="0"/>
              <a:t>  [10] as sorrowful, yet always rejoicing; as poor, yet making many rich; as having nothing, and </a:t>
            </a:r>
            <a:r>
              <a:rPr lang="en-US" sz="3200" i="1" dirty="0" smtClean="0"/>
              <a:t>yet </a:t>
            </a:r>
            <a:r>
              <a:rPr lang="en-US" sz="3200" dirty="0" smtClean="0"/>
              <a:t>possessing all things. </a:t>
            </a:r>
          </a:p>
          <a:p>
            <a:endParaRPr lang="en-US" sz="1200" i="1" kern="1200" dirty="0" smtClean="0">
              <a:solidFill>
                <a:schemeClr val="tx1"/>
              </a:solidFill>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60D90656-6F74-4A7D-98EA-AC518A9350C2}"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Isaiah 60:</a:t>
            </a:r>
            <a:r>
              <a:rPr lang="en-US" b="1" baseline="0" dirty="0" smtClean="0"/>
              <a:t> Isaiah </a:t>
            </a:r>
            <a:r>
              <a:rPr lang="en-US" b="1" baseline="0" dirty="0" err="1" smtClean="0"/>
              <a:t>forsees</a:t>
            </a:r>
            <a:r>
              <a:rPr lang="en-US" b="1" baseline="0" dirty="0" smtClean="0"/>
              <a:t> the glory of Zion. </a:t>
            </a:r>
            <a:endParaRPr lang="en-US" b="1" dirty="0" smtClean="0"/>
          </a:p>
          <a:p>
            <a:r>
              <a:rPr lang="en-US" dirty="0" smtClean="0"/>
              <a:t>[19] “The sun shall no longer be your light by day, Nor for brightness shall the moon give light to you; But the LORD will be to you an everlasting light, And your God your glory. </a:t>
            </a:r>
          </a:p>
          <a:p>
            <a:r>
              <a:rPr lang="en-US" dirty="0" smtClean="0"/>
              <a:t>[20] Your sun shall no longer go down, Nor shall your moon withdraw itself; For the LORD will be your everlasting light, And the days of your mourning shall be ended. </a:t>
            </a:r>
          </a:p>
          <a:p>
            <a:r>
              <a:rPr lang="en-US" dirty="0" smtClean="0"/>
              <a:t>[21] Also your people </a:t>
            </a:r>
            <a:r>
              <a:rPr lang="en-US" i="1" dirty="0" smtClean="0"/>
              <a:t>shall </a:t>
            </a:r>
            <a:r>
              <a:rPr lang="en-US" dirty="0" smtClean="0"/>
              <a:t>all </a:t>
            </a:r>
            <a:r>
              <a:rPr lang="en-US" i="1" dirty="0" smtClean="0"/>
              <a:t>be </a:t>
            </a:r>
            <a:r>
              <a:rPr lang="en-US" dirty="0" smtClean="0"/>
              <a:t>righteous; They shall inherit the land forever, The branch of My planting, The work of My hands, That I may be glorified. </a:t>
            </a:r>
          </a:p>
          <a:p>
            <a:r>
              <a:rPr lang="en-US" dirty="0" smtClean="0"/>
              <a:t>[22] A little one shall become a thousand, And a small one a strong nation. I, the LORD, will hasten it in its time.” </a:t>
            </a:r>
            <a:endParaRPr lang="en-US" dirty="0"/>
          </a:p>
        </p:txBody>
      </p:sp>
      <p:sp>
        <p:nvSpPr>
          <p:cNvPr id="4" name="Slide Number Placeholder 3"/>
          <p:cNvSpPr>
            <a:spLocks noGrp="1"/>
          </p:cNvSpPr>
          <p:nvPr>
            <p:ph type="sldNum" sz="quarter" idx="10"/>
          </p:nvPr>
        </p:nvSpPr>
        <p:spPr/>
        <p:txBody>
          <a:bodyPr/>
          <a:lstStyle/>
          <a:p>
            <a:fld id="{60D90656-6F74-4A7D-98EA-AC518A9350C2}"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1" i="1" kern="1200" dirty="0" smtClean="0">
                <a:solidFill>
                  <a:schemeClr val="tx1"/>
                </a:solidFill>
                <a:latin typeface="+mn-lt"/>
                <a:ea typeface="+mn-ea"/>
                <a:cs typeface="+mn-cs"/>
              </a:rPr>
              <a:t>The Beatitudes: Lesson Four</a:t>
            </a:r>
            <a:endParaRPr lang="en-US" sz="1200" i="1"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"Blessed </a:t>
            </a:r>
            <a:r>
              <a:rPr lang="en-US" sz="1200" i="1" kern="1200" dirty="0" smtClean="0">
                <a:solidFill>
                  <a:schemeClr val="tx1"/>
                </a:solidFill>
                <a:latin typeface="+mn-lt"/>
                <a:ea typeface="+mn-ea"/>
                <a:cs typeface="+mn-cs"/>
              </a:rPr>
              <a:t>are </a:t>
            </a:r>
            <a:r>
              <a:rPr lang="en-US" sz="1200" i="1" kern="1200" dirty="0" smtClean="0">
                <a:solidFill>
                  <a:schemeClr val="tx1"/>
                </a:solidFill>
                <a:latin typeface="+mn-lt"/>
                <a:ea typeface="+mn-ea"/>
                <a:cs typeface="+mn-cs"/>
              </a:rPr>
              <a:t>the meek. for they shall inherit the earth." (Matt, 5:5)</a:t>
            </a:r>
          </a:p>
          <a:p>
            <a:r>
              <a:rPr lang="en-US" sz="1200" i="1" kern="1200" dirty="0" smtClean="0">
                <a:solidFill>
                  <a:schemeClr val="tx1"/>
                </a:solidFill>
                <a:latin typeface="+mn-lt"/>
                <a:ea typeface="+mn-ea"/>
                <a:cs typeface="+mn-cs"/>
              </a:rPr>
              <a:t>Introduction</a:t>
            </a:r>
          </a:p>
          <a:p>
            <a:r>
              <a:rPr lang="en-US" sz="1200" i="0" kern="1200" dirty="0" err="1" smtClean="0">
                <a:solidFill>
                  <a:schemeClr val="tx1"/>
                </a:solidFill>
                <a:latin typeface="+mn-lt"/>
                <a:ea typeface="+mn-ea"/>
                <a:cs typeface="+mn-cs"/>
              </a:rPr>
              <a:t>I.I'm</a:t>
            </a:r>
            <a:r>
              <a:rPr lang="en-US" sz="1200" i="0" kern="1200" dirty="0" smtClean="0">
                <a:solidFill>
                  <a:schemeClr val="tx1"/>
                </a:solidFill>
                <a:latin typeface="+mn-lt"/>
                <a:ea typeface="+mn-ea"/>
                <a:cs typeface="+mn-cs"/>
              </a:rPr>
              <a:t> sure these words were received in shocked silence by the multitudes.</a:t>
            </a:r>
          </a:p>
          <a:p>
            <a:endParaRPr lang="en-US" sz="1200" i="1" kern="1200" dirty="0" smtClean="0">
              <a:solidFill>
                <a:schemeClr val="tx1"/>
              </a:solidFill>
              <a:latin typeface="+mn-lt"/>
              <a:ea typeface="+mn-ea"/>
              <a:cs typeface="+mn-cs"/>
            </a:endParaRPr>
          </a:p>
          <a:p>
            <a:r>
              <a:rPr lang="en-US" sz="1200" i="0" kern="1200" dirty="0" smtClean="0">
                <a:solidFill>
                  <a:schemeClr val="tx1"/>
                </a:solidFill>
                <a:latin typeface="+mn-lt"/>
                <a:ea typeface="+mn-ea"/>
                <a:cs typeface="+mn-cs"/>
              </a:rPr>
              <a:t>A. The world associates happiness with possessions and believes we must rely upon own strength and ability.</a:t>
            </a:r>
          </a:p>
          <a:p>
            <a:endParaRPr lang="en-US" sz="1200" i="0" kern="1200" dirty="0" smtClean="0">
              <a:solidFill>
                <a:schemeClr val="tx1"/>
              </a:solidFill>
              <a:latin typeface="+mn-lt"/>
              <a:ea typeface="+mn-ea"/>
              <a:cs typeface="+mn-cs"/>
            </a:endParaRPr>
          </a:p>
          <a:p>
            <a:r>
              <a:rPr lang="en-US" sz="1200" i="0" kern="1200" dirty="0" err="1" smtClean="0">
                <a:solidFill>
                  <a:schemeClr val="tx1"/>
                </a:solidFill>
                <a:latin typeface="+mn-lt"/>
                <a:ea typeface="+mn-ea"/>
                <a:cs typeface="+mn-cs"/>
              </a:rPr>
              <a:t>B.The</a:t>
            </a:r>
            <a:r>
              <a:rPr lang="en-US" sz="1200" i="0" kern="1200" dirty="0" smtClean="0">
                <a:solidFill>
                  <a:schemeClr val="tx1"/>
                </a:solidFill>
                <a:latin typeface="+mn-lt"/>
                <a:ea typeface="+mn-ea"/>
                <a:cs typeface="+mn-cs"/>
              </a:rPr>
              <a:t> Zealots sought happiness through a militaristic kingdom and a big army.</a:t>
            </a:r>
          </a:p>
          <a:p>
            <a:endParaRPr lang="en-US" sz="1200" i="0" kern="1200" dirty="0" smtClean="0">
              <a:solidFill>
                <a:schemeClr val="tx1"/>
              </a:solidFill>
              <a:latin typeface="+mn-lt"/>
              <a:ea typeface="+mn-ea"/>
              <a:cs typeface="+mn-cs"/>
            </a:endParaRPr>
          </a:p>
          <a:p>
            <a:r>
              <a:rPr lang="en-US" sz="1200" i="0" kern="1200" dirty="0" err="1" smtClean="0">
                <a:solidFill>
                  <a:schemeClr val="tx1"/>
                </a:solidFill>
                <a:latin typeface="+mn-lt"/>
                <a:ea typeface="+mn-ea"/>
                <a:cs typeface="+mn-cs"/>
              </a:rPr>
              <a:t>C.Men</a:t>
            </a:r>
            <a:r>
              <a:rPr lang="en-US" sz="1200" i="0" kern="1200" dirty="0" smtClean="0">
                <a:solidFill>
                  <a:schemeClr val="tx1"/>
                </a:solidFill>
                <a:latin typeface="+mn-lt"/>
                <a:ea typeface="+mn-ea"/>
                <a:cs typeface="+mn-cs"/>
              </a:rPr>
              <a:t> today seek happiness through beautiful houses, the praise of men, </a:t>
            </a:r>
            <a:r>
              <a:rPr lang="en-US" sz="1200" i="0" kern="1200" dirty="0" smtClean="0">
                <a:solidFill>
                  <a:schemeClr val="tx1"/>
                </a:solidFill>
                <a:latin typeface="+mn-lt"/>
                <a:ea typeface="+mn-ea"/>
                <a:cs typeface="+mn-cs"/>
              </a:rPr>
              <a:t>and the </a:t>
            </a:r>
            <a:r>
              <a:rPr lang="en-US" sz="1200" i="0" kern="1200" dirty="0" smtClean="0">
                <a:solidFill>
                  <a:schemeClr val="tx1"/>
                </a:solidFill>
                <a:latin typeface="+mn-lt"/>
                <a:ea typeface="+mn-ea"/>
                <a:cs typeface="+mn-cs"/>
              </a:rPr>
              <a:t>vain things of earth.</a:t>
            </a:r>
          </a:p>
          <a:p>
            <a:endParaRPr lang="en-US" sz="1200" i="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0D90656-6F74-4A7D-98EA-AC518A9350C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0" kern="1200" dirty="0" smtClean="0">
                <a:solidFill>
                  <a:schemeClr val="tx1"/>
                </a:solidFill>
                <a:latin typeface="+mn-lt"/>
                <a:ea typeface="+mn-ea"/>
                <a:cs typeface="+mn-cs"/>
              </a:rPr>
              <a:t>II.MEEKNESS MENTIONED IN OTHER SCRIPTURES</a:t>
            </a:r>
            <a:endParaRPr lang="en-US" sz="1200" i="1" kern="1200" dirty="0" smtClean="0">
              <a:solidFill>
                <a:schemeClr val="tx1"/>
              </a:solidFill>
              <a:latin typeface="+mn-lt"/>
              <a:ea typeface="+mn-ea"/>
              <a:cs typeface="+mn-cs"/>
            </a:endParaRPr>
          </a:p>
          <a:p>
            <a:endParaRPr lang="en-US" dirty="0" smtClean="0"/>
          </a:p>
          <a:p>
            <a:r>
              <a:rPr lang="en-US" dirty="0" smtClean="0">
                <a:solidFill>
                  <a:srgbClr val="FF0000"/>
                </a:solidFill>
              </a:rPr>
              <a:t>James 1:21 </a:t>
            </a:r>
            <a:r>
              <a:rPr lang="en-US" dirty="0" smtClean="0">
                <a:solidFill>
                  <a:schemeClr val="accent1">
                    <a:lumMod val="75000"/>
                  </a:schemeClr>
                </a:solidFill>
              </a:rPr>
              <a:t>(KJV)[</a:t>
            </a:r>
            <a:r>
              <a:rPr lang="en-US" dirty="0" smtClean="0"/>
              <a:t>21] Wherefore lay apart all filthiness and superfluity of naughtiness, and receive with meekness the engrafted word, which is able to save your souls. </a:t>
            </a:r>
          </a:p>
          <a:p>
            <a:endParaRPr lang="en-US" dirty="0" smtClean="0"/>
          </a:p>
          <a:p>
            <a:r>
              <a:rPr lang="en-US" dirty="0" smtClean="0"/>
              <a:t>1 Peter 3:15 (KJV)[15] But sanctify the Lord God in your hearts: and </a:t>
            </a:r>
            <a:r>
              <a:rPr lang="en-US" i="1" dirty="0" smtClean="0"/>
              <a:t>be </a:t>
            </a:r>
            <a:r>
              <a:rPr lang="en-US" dirty="0" smtClean="0"/>
              <a:t>ready always to </a:t>
            </a:r>
            <a:r>
              <a:rPr lang="en-US" i="1" dirty="0" smtClean="0"/>
              <a:t>give </a:t>
            </a:r>
            <a:r>
              <a:rPr lang="en-US" dirty="0" smtClean="0"/>
              <a:t>an answer to every man that </a:t>
            </a:r>
            <a:r>
              <a:rPr lang="en-US" dirty="0" err="1" smtClean="0"/>
              <a:t>asketh</a:t>
            </a:r>
            <a:r>
              <a:rPr lang="en-US" dirty="0" smtClean="0"/>
              <a:t> you a reason of the hope that is in you with meekness and fear: </a:t>
            </a:r>
          </a:p>
          <a:p>
            <a:endParaRPr lang="en-US" dirty="0" smtClean="0"/>
          </a:p>
          <a:p>
            <a:r>
              <a:rPr lang="en-US" dirty="0" smtClean="0"/>
              <a:t>Galatians 5:22-23 (KJV)[22] But the fruit of the Spirit is love, joy, peace, longsuffering, gentleness, goodness, faith, [23] Meekness, temperance: against such there is no law. </a:t>
            </a:r>
          </a:p>
          <a:p>
            <a:endParaRPr lang="en-US" dirty="0" smtClean="0"/>
          </a:p>
          <a:p>
            <a:r>
              <a:rPr lang="en-US" dirty="0" smtClean="0"/>
              <a:t>Colossians 3:12 (KJV)</a:t>
            </a:r>
          </a:p>
          <a:p>
            <a:r>
              <a:rPr lang="en-US" dirty="0" smtClean="0"/>
              <a:t>[12] Put on therefore, as the elect of God, holy and beloved, bowels of mercies, kindness, humbleness of mind, meekness, longsuffering; </a:t>
            </a:r>
          </a:p>
          <a:p>
            <a:endParaRPr lang="en-US" dirty="0"/>
          </a:p>
        </p:txBody>
      </p:sp>
      <p:sp>
        <p:nvSpPr>
          <p:cNvPr id="4" name="Slide Number Placeholder 3"/>
          <p:cNvSpPr>
            <a:spLocks noGrp="1"/>
          </p:cNvSpPr>
          <p:nvPr>
            <p:ph type="sldNum" sz="quarter" idx="10"/>
          </p:nvPr>
        </p:nvSpPr>
        <p:spPr/>
        <p:txBody>
          <a:bodyPr/>
          <a:lstStyle/>
          <a:p>
            <a:fld id="{60D90656-6F74-4A7D-98EA-AC518A9350C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b="1" i="1" kern="1200" dirty="0" smtClean="0">
                <a:solidFill>
                  <a:schemeClr val="tx1"/>
                </a:solidFill>
                <a:latin typeface="+mn-lt"/>
                <a:ea typeface="+mn-ea"/>
                <a:cs typeface="+mn-cs"/>
              </a:rPr>
              <a:t>.         What is Meekness?</a:t>
            </a:r>
            <a:endParaRPr lang="en-US" sz="1200" i="1" kern="1200" dirty="0" smtClean="0">
              <a:solidFill>
                <a:schemeClr val="tx1"/>
              </a:solidFill>
              <a:latin typeface="+mn-lt"/>
              <a:ea typeface="+mn-ea"/>
              <a:cs typeface="+mn-cs"/>
            </a:endParaRPr>
          </a:p>
          <a:p>
            <a:r>
              <a:rPr lang="en-US" sz="1200" i="1" kern="1200" dirty="0" err="1" smtClean="0">
                <a:solidFill>
                  <a:schemeClr val="tx1"/>
                </a:solidFill>
                <a:latin typeface="+mn-lt"/>
                <a:ea typeface="+mn-ea"/>
                <a:cs typeface="+mn-cs"/>
              </a:rPr>
              <a:t>A.</a:t>
            </a:r>
            <a:r>
              <a:rPr lang="en-US" sz="1200" i="0" kern="1200" dirty="0" err="1" smtClean="0">
                <a:solidFill>
                  <a:schemeClr val="tx1"/>
                </a:solidFill>
                <a:latin typeface="+mn-lt"/>
                <a:ea typeface="+mn-ea"/>
                <a:cs typeface="+mn-cs"/>
              </a:rPr>
              <a:t>Won't</a:t>
            </a:r>
            <a:r>
              <a:rPr lang="en-US" sz="1200" i="0" kern="1200" dirty="0" smtClean="0">
                <a:solidFill>
                  <a:schemeClr val="tx1"/>
                </a:solidFill>
                <a:latin typeface="+mn-lt"/>
                <a:ea typeface="+mn-ea"/>
                <a:cs typeface="+mn-cs"/>
              </a:rPr>
              <a:t> get very far in understanding this word by using an English dictionary. The word "meek" has changed a lot in last 350 years.</a:t>
            </a:r>
            <a:endParaRPr lang="en-US" sz="1200" i="1" kern="1200" dirty="0" smtClean="0">
              <a:solidFill>
                <a:schemeClr val="tx1"/>
              </a:solidFill>
              <a:latin typeface="+mn-lt"/>
              <a:ea typeface="+mn-ea"/>
              <a:cs typeface="+mn-cs"/>
            </a:endParaRPr>
          </a:p>
          <a:p>
            <a:pPr lvl="0"/>
            <a:r>
              <a:rPr lang="en-US" sz="1200" i="0" kern="1200" dirty="0" smtClean="0">
                <a:solidFill>
                  <a:schemeClr val="tx1"/>
                </a:solidFill>
                <a:latin typeface="+mn-lt"/>
                <a:ea typeface="+mn-ea"/>
                <a:cs typeface="+mn-cs"/>
              </a:rPr>
              <a:t>It does not mean weakness, cowardice or </a:t>
            </a:r>
            <a:r>
              <a:rPr lang="en-US" sz="1200" i="0" kern="1200" dirty="0" err="1" smtClean="0">
                <a:solidFill>
                  <a:schemeClr val="tx1"/>
                </a:solidFill>
                <a:latin typeface="+mn-lt"/>
                <a:ea typeface="+mn-ea"/>
                <a:cs typeface="+mn-cs"/>
              </a:rPr>
              <a:t>spiritlessness</a:t>
            </a:r>
            <a:r>
              <a:rPr lang="en-US" sz="1200" i="0" kern="1200" dirty="0" smtClean="0">
                <a:solidFill>
                  <a:schemeClr val="tx1"/>
                </a:solidFill>
                <a:latin typeface="+mn-lt"/>
                <a:ea typeface="+mn-ea"/>
                <a:cs typeface="+mn-cs"/>
              </a:rPr>
              <a:t>.</a:t>
            </a:r>
          </a:p>
          <a:p>
            <a:pPr lvl="0"/>
            <a:endParaRPr lang="en-US" sz="1200" i="1" kern="1200" dirty="0" smtClean="0">
              <a:solidFill>
                <a:schemeClr val="tx1"/>
              </a:solidFill>
              <a:latin typeface="+mn-lt"/>
              <a:ea typeface="+mn-ea"/>
              <a:cs typeface="+mn-cs"/>
            </a:endParaRPr>
          </a:p>
          <a:p>
            <a:r>
              <a:rPr lang="en-US" sz="1200" i="0" kern="1200" dirty="0" smtClean="0">
                <a:solidFill>
                  <a:schemeClr val="tx1"/>
                </a:solidFill>
                <a:latin typeface="+mn-lt"/>
                <a:ea typeface="+mn-ea"/>
                <a:cs typeface="+mn-cs"/>
              </a:rPr>
              <a:t>B. </a:t>
            </a:r>
            <a:r>
              <a:rPr lang="en-US" sz="1200" i="1" kern="1200" dirty="0" smtClean="0">
                <a:solidFill>
                  <a:schemeClr val="tx1"/>
                </a:solidFill>
                <a:latin typeface="+mn-lt"/>
                <a:ea typeface="+mn-ea"/>
                <a:cs typeface="+mn-cs"/>
              </a:rPr>
              <a:t>The word “meek" (Gr. </a:t>
            </a:r>
            <a:r>
              <a:rPr lang="en-US" sz="1200" i="1" kern="1200" dirty="0" err="1" smtClean="0">
                <a:solidFill>
                  <a:schemeClr val="tx1"/>
                </a:solidFill>
                <a:latin typeface="+mn-lt"/>
                <a:ea typeface="+mn-ea"/>
                <a:cs typeface="+mn-cs"/>
              </a:rPr>
              <a:t>praus</a:t>
            </a:r>
            <a:r>
              <a:rPr lang="en-US" sz="1200" i="1" kern="1200" dirty="0" smtClean="0">
                <a:solidFill>
                  <a:schemeClr val="tx1"/>
                </a:solidFill>
                <a:latin typeface="+mn-lt"/>
                <a:ea typeface="+mn-ea"/>
                <a:cs typeface="+mn-cs"/>
              </a:rPr>
              <a:t>) was one of the highest ethical </a:t>
            </a:r>
            <a:r>
              <a:rPr lang="en-US" sz="1200" i="1" kern="1200" dirty="0" err="1" smtClean="0">
                <a:solidFill>
                  <a:schemeClr val="tx1"/>
                </a:solidFill>
                <a:latin typeface="+mn-lt"/>
                <a:ea typeface="+mn-ea"/>
                <a:cs typeface="+mn-cs"/>
              </a:rPr>
              <a:t>words.Aristotle</a:t>
            </a:r>
            <a:r>
              <a:rPr lang="en-US" sz="1200" i="1" kern="1200" dirty="0" smtClean="0">
                <a:solidFill>
                  <a:schemeClr val="tx1"/>
                </a:solidFill>
                <a:latin typeface="+mn-lt"/>
                <a:ea typeface="+mn-ea"/>
                <a:cs typeface="+mn-cs"/>
              </a:rPr>
              <a:t>(384-322 </a:t>
            </a:r>
            <a:r>
              <a:rPr lang="en-US" sz="1200" i="0" kern="1200" dirty="0" smtClean="0">
                <a:solidFill>
                  <a:schemeClr val="tx1"/>
                </a:solidFill>
                <a:latin typeface="+mn-lt"/>
                <a:ea typeface="+mn-ea"/>
                <a:cs typeface="+mn-cs"/>
              </a:rPr>
              <a:t>B.C.) defined "meekness" as between "excessive anger" and "excessive </a:t>
            </a:r>
            <a:r>
              <a:rPr lang="en-US" sz="1200" i="0" kern="1200" dirty="0" err="1" smtClean="0">
                <a:solidFill>
                  <a:schemeClr val="tx1"/>
                </a:solidFill>
                <a:latin typeface="+mn-lt"/>
                <a:ea typeface="+mn-ea"/>
                <a:cs typeface="+mn-cs"/>
              </a:rPr>
              <a:t>angerlessness</a:t>
            </a:r>
            <a:r>
              <a:rPr lang="en-US" sz="1200" i="0" kern="1200" dirty="0" smtClean="0">
                <a:solidFill>
                  <a:schemeClr val="tx1"/>
                </a:solidFill>
                <a:latin typeface="+mn-lt"/>
                <a:ea typeface="+mn-ea"/>
                <a:cs typeface="+mn-cs"/>
              </a:rPr>
              <a:t>," so the verse would be, "Blessed is the man who is angry at the right time, and never angry at the wrong time.” The Greeks used this word for an animal which has been domesticated and trained to obey its master, so the verse would be, "Blessed is the man who has every instinct, impulse and passion under control.”</a:t>
            </a:r>
            <a:endParaRPr lang="en-US" sz="1200" i="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0D90656-6F74-4A7D-98EA-AC518A9350C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0" kern="1200" dirty="0" smtClean="0">
                <a:solidFill>
                  <a:schemeClr val="tx1"/>
                </a:solidFill>
                <a:latin typeface="+mn-lt"/>
                <a:ea typeface="+mn-ea"/>
                <a:cs typeface="+mn-cs"/>
              </a:rPr>
              <a:t>C. </a:t>
            </a:r>
            <a:r>
              <a:rPr lang="en-US" sz="1200" i="0" kern="1200" dirty="0" smtClean="0">
                <a:solidFill>
                  <a:schemeClr val="tx1"/>
                </a:solidFill>
                <a:latin typeface="+mn-lt"/>
                <a:ea typeface="+mn-ea"/>
                <a:cs typeface="+mn-cs"/>
              </a:rPr>
              <a:t>But </a:t>
            </a:r>
            <a:r>
              <a:rPr lang="en-US" sz="1200" i="0" kern="1200" dirty="0" smtClean="0">
                <a:solidFill>
                  <a:schemeClr val="tx1"/>
                </a:solidFill>
                <a:latin typeface="+mn-lt"/>
                <a:ea typeface="+mn-ea"/>
                <a:cs typeface="+mn-cs"/>
              </a:rPr>
              <a:t>the basic element of meekness derived from its root meaning is equilibrium—the full and complete possession of all the faculties of one's being, an inner mastery. It has been illustrated in some lexical definitions as the captain at the helm of his ship in the midst of the storm, who, in full control of the vessel, guides the ship steadily through the storm. </a:t>
            </a:r>
            <a:endParaRPr lang="en-US" dirty="0"/>
          </a:p>
        </p:txBody>
      </p:sp>
      <p:sp>
        <p:nvSpPr>
          <p:cNvPr id="4" name="Slide Number Placeholder 3"/>
          <p:cNvSpPr>
            <a:spLocks noGrp="1"/>
          </p:cNvSpPr>
          <p:nvPr>
            <p:ph type="sldNum" sz="quarter" idx="10"/>
          </p:nvPr>
        </p:nvSpPr>
        <p:spPr/>
        <p:txBody>
          <a:bodyPr/>
          <a:lstStyle/>
          <a:p>
            <a:fld id="{60D90656-6F74-4A7D-98EA-AC518A9350C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0" kern="1200" dirty="0" smtClean="0">
                <a:solidFill>
                  <a:schemeClr val="tx1"/>
                </a:solidFill>
                <a:latin typeface="+mn-lt"/>
                <a:ea typeface="+mn-ea"/>
                <a:cs typeface="+mn-cs"/>
              </a:rPr>
              <a:t>It is said of Moses in Numbers 12:3, 'Now the man Moses was very meek, above all men which were upon the face of the earth,' yet he was among all men the most courageous, and with Joshua his colleague and commander-in-chief, the greatest fighter in Israel." (</a:t>
            </a:r>
            <a:r>
              <a:rPr lang="en-US" sz="1200" i="0" kern="1200" dirty="0" smtClean="0">
                <a:solidFill>
                  <a:schemeClr val="tx1"/>
                </a:solidFill>
                <a:latin typeface="+mn-lt"/>
                <a:ea typeface="+mn-ea"/>
                <a:cs typeface="+mn-cs"/>
              </a:rPr>
              <a:t>Foy </a:t>
            </a:r>
            <a:r>
              <a:rPr lang="en-US" sz="1200" i="0" kern="1200" dirty="0" smtClean="0">
                <a:solidFill>
                  <a:schemeClr val="tx1"/>
                </a:solidFill>
                <a:latin typeface="+mn-lt"/>
                <a:ea typeface="+mn-ea"/>
                <a:cs typeface="+mn-cs"/>
              </a:rPr>
              <a:t>E, Wallace</a:t>
            </a:r>
            <a:r>
              <a:rPr lang="en-US" sz="1200" i="0" kern="1200" smtClean="0">
                <a:solidFill>
                  <a:schemeClr val="tx1"/>
                </a:solidFill>
                <a:latin typeface="+mn-lt"/>
                <a:ea typeface="+mn-ea"/>
                <a:cs typeface="+mn-cs"/>
              </a:rPr>
              <a:t>, </a:t>
            </a:r>
            <a:r>
              <a:rPr lang="en-US" sz="1200" i="0" kern="1200" smtClean="0">
                <a:solidFill>
                  <a:schemeClr val="tx1"/>
                </a:solidFill>
                <a:latin typeface="+mn-lt"/>
                <a:ea typeface="+mn-ea"/>
                <a:cs typeface="+mn-cs"/>
              </a:rPr>
              <a:t>The </a:t>
            </a:r>
            <a:r>
              <a:rPr lang="en-US" sz="1200" i="0" kern="1200" dirty="0" smtClean="0">
                <a:solidFill>
                  <a:schemeClr val="tx1"/>
                </a:solidFill>
                <a:latin typeface="+mn-lt"/>
                <a:ea typeface="+mn-ea"/>
                <a:cs typeface="+mn-cs"/>
              </a:rPr>
              <a:t>Sermon </a:t>
            </a:r>
            <a:r>
              <a:rPr lang="en-US" sz="1200" b="1" i="1" kern="1200" dirty="0" smtClean="0">
                <a:solidFill>
                  <a:schemeClr val="tx1"/>
                </a:solidFill>
                <a:latin typeface="+mn-lt"/>
                <a:ea typeface="+mn-ea"/>
                <a:cs typeface="+mn-cs"/>
              </a:rPr>
              <a:t>on </a:t>
            </a:r>
            <a:r>
              <a:rPr lang="en-US" sz="1200" i="1" kern="1200" dirty="0" smtClean="0">
                <a:solidFill>
                  <a:schemeClr val="tx1"/>
                </a:solidFill>
                <a:latin typeface="+mn-lt"/>
                <a:ea typeface="+mn-ea"/>
                <a:cs typeface="+mn-cs"/>
              </a:rPr>
              <a:t>the Mount and the Civil State, </a:t>
            </a:r>
            <a:r>
              <a:rPr lang="en-US" sz="1200" i="0" kern="1200" dirty="0" smtClean="0">
                <a:solidFill>
                  <a:schemeClr val="tx1"/>
                </a:solidFill>
                <a:latin typeface="+mn-lt"/>
                <a:ea typeface="+mn-ea"/>
                <a:cs typeface="+mn-cs"/>
              </a:rPr>
              <a:t>p. 1</a:t>
            </a:r>
            <a:r>
              <a:rPr lang="en-US" sz="1200" i="1" kern="1200" dirty="0" smtClean="0">
                <a:solidFill>
                  <a:schemeClr val="tx1"/>
                </a:solidFill>
                <a:latin typeface="+mn-lt"/>
                <a:ea typeface="+mn-ea"/>
                <a:cs typeface="+mn-cs"/>
              </a:rPr>
              <a:t>6).</a:t>
            </a:r>
            <a:endParaRPr lang="en-US" dirty="0"/>
          </a:p>
        </p:txBody>
      </p:sp>
      <p:sp>
        <p:nvSpPr>
          <p:cNvPr id="4" name="Slide Number Placeholder 3"/>
          <p:cNvSpPr>
            <a:spLocks noGrp="1"/>
          </p:cNvSpPr>
          <p:nvPr>
            <p:ph type="sldNum" sz="quarter" idx="10"/>
          </p:nvPr>
        </p:nvSpPr>
        <p:spPr/>
        <p:txBody>
          <a:bodyPr/>
          <a:lstStyle/>
          <a:p>
            <a:fld id="{60D90656-6F74-4A7D-98EA-AC518A9350C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0" kern="1200" dirty="0" err="1" smtClean="0">
                <a:solidFill>
                  <a:schemeClr val="tx1"/>
                </a:solidFill>
                <a:latin typeface="+mn-lt"/>
                <a:ea typeface="+mn-ea"/>
                <a:cs typeface="+mn-cs"/>
              </a:rPr>
              <a:t>D.Who</a:t>
            </a:r>
            <a:r>
              <a:rPr lang="en-US" sz="1200" i="0" kern="1200" dirty="0" smtClean="0">
                <a:solidFill>
                  <a:schemeClr val="tx1"/>
                </a:solidFill>
                <a:latin typeface="+mn-lt"/>
                <a:ea typeface="+mn-ea"/>
                <a:cs typeface="+mn-cs"/>
              </a:rPr>
              <a:t> are the meek? The answer is found in Psalms 37:3-7, 10—11.</a:t>
            </a:r>
            <a:endParaRPr lang="en-US" sz="1200" i="1" kern="1200" dirty="0" smtClean="0">
              <a:solidFill>
                <a:schemeClr val="tx1"/>
              </a:solidFill>
              <a:latin typeface="+mn-lt"/>
              <a:ea typeface="+mn-ea"/>
              <a:cs typeface="+mn-cs"/>
            </a:endParaRPr>
          </a:p>
          <a:p>
            <a:pPr lvl="0"/>
            <a:r>
              <a:rPr lang="en-US" sz="1200" i="0" kern="1200" dirty="0" smtClean="0">
                <a:solidFill>
                  <a:schemeClr val="tx1"/>
                </a:solidFill>
                <a:latin typeface="+mn-lt"/>
                <a:ea typeface="+mn-ea"/>
                <a:cs typeface="+mn-cs"/>
              </a:rPr>
              <a:t>Those who trust in the Lord, who delight themselves in Him, commit their way to His will and who rest in the Lord, It is these who are- </a:t>
            </a:r>
            <a:r>
              <a:rPr lang="en-US" sz="1200" i="1" kern="1200" dirty="0" smtClean="0">
                <a:solidFill>
                  <a:schemeClr val="tx1"/>
                </a:solidFill>
                <a:latin typeface="+mn-lt"/>
                <a:ea typeface="+mn-ea"/>
                <a:cs typeface="+mn-cs"/>
              </a:rPr>
              <a:t>happy</a:t>
            </a:r>
            <a:r>
              <a:rPr lang="en-US" sz="1200" i="0" kern="1200" dirty="0" smtClean="0">
                <a:solidFill>
                  <a:schemeClr val="tx1"/>
                </a:solidFill>
                <a:latin typeface="+mn-lt"/>
                <a:ea typeface="+mn-ea"/>
                <a:cs typeface="+mn-cs"/>
              </a:rPr>
              <a:t>—and </a:t>
            </a:r>
            <a:r>
              <a:rPr lang="en-US" sz="1200" i="1" kern="1200" dirty="0" smtClean="0">
                <a:solidFill>
                  <a:schemeClr val="tx1"/>
                </a:solidFill>
                <a:latin typeface="+mn-lt"/>
                <a:ea typeface="+mn-ea"/>
                <a:cs typeface="+mn-cs"/>
              </a:rPr>
              <a:t>according to </a:t>
            </a:r>
            <a:r>
              <a:rPr lang="en-US" sz="1200" i="0" kern="1200" dirty="0" smtClean="0">
                <a:solidFill>
                  <a:schemeClr val="tx1"/>
                </a:solidFill>
                <a:latin typeface="+mn-lt"/>
                <a:ea typeface="+mn-ea"/>
                <a:cs typeface="+mn-cs"/>
              </a:rPr>
              <a:t>Jesus these are the ones who will inherit the earth!</a:t>
            </a:r>
            <a:endParaRPr lang="en-US" sz="1200" i="1"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0D90656-6F74-4A7D-98EA-AC518A9350C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D90656-6F74-4A7D-98EA-AC518A9350C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1" kern="1200" dirty="0" smtClean="0">
                <a:solidFill>
                  <a:schemeClr val="tx1"/>
                </a:solidFill>
                <a:latin typeface="+mn-lt"/>
                <a:ea typeface="+mn-ea"/>
                <a:cs typeface="+mn-cs"/>
              </a:rPr>
              <a:t>Example Of Moses (Numbers 12:1-10)</a:t>
            </a:r>
            <a:endParaRPr lang="en-US" sz="1200" i="1" kern="1200" dirty="0" smtClean="0">
              <a:solidFill>
                <a:schemeClr val="tx1"/>
              </a:solidFill>
              <a:latin typeface="+mn-lt"/>
              <a:ea typeface="+mn-ea"/>
              <a:cs typeface="+mn-cs"/>
            </a:endParaRPr>
          </a:p>
          <a:p>
            <a:r>
              <a:rPr lang="en-US" sz="1200" i="0" kern="1200" dirty="0" err="1" smtClean="0">
                <a:solidFill>
                  <a:schemeClr val="tx1"/>
                </a:solidFill>
                <a:latin typeface="+mn-lt"/>
                <a:ea typeface="+mn-ea"/>
                <a:cs typeface="+mn-cs"/>
              </a:rPr>
              <a:t>A.Moses</a:t>
            </a:r>
            <a:r>
              <a:rPr lang="en-US" sz="1200" i="0" kern="1200" dirty="0" smtClean="0">
                <a:solidFill>
                  <a:schemeClr val="tx1"/>
                </a:solidFill>
                <a:latin typeface="+mn-lt"/>
                <a:ea typeface="+mn-ea"/>
                <a:cs typeface="+mn-cs"/>
              </a:rPr>
              <a:t> had married </a:t>
            </a:r>
            <a:r>
              <a:rPr lang="en-US" sz="1200" i="0" kern="1200" dirty="0" err="1" smtClean="0">
                <a:solidFill>
                  <a:schemeClr val="tx1"/>
                </a:solidFill>
                <a:latin typeface="+mn-lt"/>
                <a:ea typeface="+mn-ea"/>
                <a:cs typeface="+mn-cs"/>
              </a:rPr>
              <a:t>Zipporah</a:t>
            </a:r>
            <a:r>
              <a:rPr lang="en-US" sz="1200" i="0" kern="1200" dirty="0" smtClean="0">
                <a:solidFill>
                  <a:schemeClr val="tx1"/>
                </a:solidFill>
                <a:latin typeface="+mn-lt"/>
                <a:ea typeface="+mn-ea"/>
                <a:cs typeface="+mn-cs"/>
              </a:rPr>
              <a:t>, the daughter of </a:t>
            </a:r>
            <a:r>
              <a:rPr lang="en-US" sz="1200" i="0" kern="1200" dirty="0" err="1" smtClean="0">
                <a:solidFill>
                  <a:schemeClr val="tx1"/>
                </a:solidFill>
                <a:latin typeface="+mn-lt"/>
                <a:ea typeface="+mn-ea"/>
                <a:cs typeface="+mn-cs"/>
              </a:rPr>
              <a:t>Reuel</a:t>
            </a:r>
            <a:r>
              <a:rPr lang="en-US" sz="1200" i="0" kern="1200" dirty="0" smtClean="0">
                <a:solidFill>
                  <a:schemeClr val="tx1"/>
                </a:solidFill>
                <a:latin typeface="+mn-lt"/>
                <a:ea typeface="+mn-ea"/>
                <a:cs typeface="+mn-cs"/>
              </a:rPr>
              <a:t>, a priest of </a:t>
            </a:r>
            <a:r>
              <a:rPr lang="en-US" sz="1200" i="0" kern="1200" dirty="0" err="1" smtClean="0">
                <a:solidFill>
                  <a:schemeClr val="tx1"/>
                </a:solidFill>
                <a:latin typeface="+mn-lt"/>
                <a:ea typeface="+mn-ea"/>
                <a:cs typeface="+mn-cs"/>
              </a:rPr>
              <a:t>Midian</a:t>
            </a:r>
            <a:r>
              <a:rPr lang="en-US" sz="1200" i="0" kern="1200" dirty="0" smtClean="0">
                <a:solidFill>
                  <a:schemeClr val="tx1"/>
                </a:solidFill>
                <a:latin typeface="+mn-lt"/>
                <a:ea typeface="+mn-ea"/>
                <a:cs typeface="+mn-cs"/>
              </a:rPr>
              <a:t>.</a:t>
            </a:r>
            <a:endParaRPr lang="en-US" sz="1200" i="1" kern="1200" dirty="0" smtClean="0">
              <a:solidFill>
                <a:schemeClr val="tx1"/>
              </a:solidFill>
              <a:latin typeface="+mn-lt"/>
              <a:ea typeface="+mn-ea"/>
              <a:cs typeface="+mn-cs"/>
            </a:endParaRPr>
          </a:p>
          <a:p>
            <a:r>
              <a:rPr lang="en-US" sz="1200" i="0" kern="1200" dirty="0" err="1" smtClean="0">
                <a:solidFill>
                  <a:schemeClr val="tx1"/>
                </a:solidFill>
                <a:latin typeface="+mn-lt"/>
                <a:ea typeface="+mn-ea"/>
                <a:cs typeface="+mn-cs"/>
              </a:rPr>
              <a:t>B.After</a:t>
            </a:r>
            <a:r>
              <a:rPr lang="en-US" sz="1200" i="0" kern="1200" dirty="0" smtClean="0">
                <a:solidFill>
                  <a:schemeClr val="tx1"/>
                </a:solidFill>
                <a:latin typeface="+mn-lt"/>
                <a:ea typeface="+mn-ea"/>
                <a:cs typeface="+mn-cs"/>
              </a:rPr>
              <a:t> </a:t>
            </a:r>
            <a:r>
              <a:rPr lang="en-US" sz="1200" i="0" kern="1200" dirty="0" err="1" smtClean="0">
                <a:solidFill>
                  <a:schemeClr val="tx1"/>
                </a:solidFill>
                <a:latin typeface="+mn-lt"/>
                <a:ea typeface="+mn-ea"/>
                <a:cs typeface="+mn-cs"/>
              </a:rPr>
              <a:t>Zipporah</a:t>
            </a:r>
            <a:r>
              <a:rPr lang="en-US" sz="1200" i="0" kern="1200" dirty="0" smtClean="0">
                <a:solidFill>
                  <a:schemeClr val="tx1"/>
                </a:solidFill>
                <a:latin typeface="+mn-lt"/>
                <a:ea typeface="+mn-ea"/>
                <a:cs typeface="+mn-cs"/>
              </a:rPr>
              <a:t> died, Moses married an Ethiopian woman.</a:t>
            </a:r>
            <a:endParaRPr lang="en-US" sz="1200" i="1" kern="1200" dirty="0" smtClean="0">
              <a:solidFill>
                <a:schemeClr val="tx1"/>
              </a:solidFill>
              <a:latin typeface="+mn-lt"/>
              <a:ea typeface="+mn-ea"/>
              <a:cs typeface="+mn-cs"/>
            </a:endParaRPr>
          </a:p>
          <a:p>
            <a:r>
              <a:rPr lang="en-US" sz="1200" i="0" kern="1200" dirty="0" smtClean="0">
                <a:solidFill>
                  <a:schemeClr val="tx1"/>
                </a:solidFill>
                <a:latin typeface="+mn-lt"/>
                <a:ea typeface="+mn-ea"/>
                <a:cs typeface="+mn-cs"/>
              </a:rPr>
              <a:t>C. God had prohibited from marrying anyone from the surrounding</a:t>
            </a:r>
            <a:endParaRPr lang="en-US" sz="1200" i="1" kern="1200" dirty="0" smtClean="0">
              <a:solidFill>
                <a:schemeClr val="tx1"/>
              </a:solidFill>
              <a:latin typeface="+mn-lt"/>
              <a:ea typeface="+mn-ea"/>
              <a:cs typeface="+mn-cs"/>
            </a:endParaRPr>
          </a:p>
          <a:p>
            <a:r>
              <a:rPr lang="en-US" sz="1200" i="0" kern="1200" dirty="0" smtClean="0">
                <a:solidFill>
                  <a:schemeClr val="tx1"/>
                </a:solidFill>
                <a:latin typeface="+mn-lt"/>
                <a:ea typeface="+mn-ea"/>
                <a:cs typeface="+mn-cs"/>
              </a:rPr>
              <a:t>seven nations (Deut. 7:1—5), but He did not prohibit marriage to foreigners or those of other races (Deut. 21:10).</a:t>
            </a:r>
            <a:endParaRPr lang="en-US" sz="1200" i="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0D90656-6F74-4A7D-98EA-AC518A9350C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6BCBE8-30B0-4476-8762-9236B142003A}" type="datetimeFigureOut">
              <a:rPr lang="en-US" smtClean="0"/>
              <a:pPr/>
              <a:t>8/17/2017</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6BCBE8-30B0-4476-8762-9236B142003A}" type="datetimeFigureOut">
              <a:rPr lang="en-US" smtClean="0"/>
              <a:pPr/>
              <a:t>8/17/2017</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6BCBE8-30B0-4476-8762-9236B142003A}" type="datetimeFigureOut">
              <a:rPr lang="en-US" smtClean="0"/>
              <a:pPr/>
              <a:t>8/17/2017</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6BCBE8-30B0-4476-8762-9236B142003A}" type="datetimeFigureOut">
              <a:rPr lang="en-US" smtClean="0"/>
              <a:pPr/>
              <a:t>8/17/2017</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6BCBE8-30B0-4476-8762-9236B142003A}" type="datetimeFigureOut">
              <a:rPr lang="en-US" smtClean="0"/>
              <a:pPr/>
              <a:t>8/17/2017</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6BCBE8-30B0-4476-8762-9236B142003A}" type="datetimeFigureOut">
              <a:rPr lang="en-US" smtClean="0"/>
              <a:pPr/>
              <a:t>8/17/2017</a:t>
            </a:fld>
            <a:endParaRPr lang="en-US" sz="1100" dirty="0">
              <a:solidFill>
                <a:schemeClr val="tx2"/>
              </a:solidFill>
            </a:endParaRPr>
          </a:p>
        </p:txBody>
      </p:sp>
      <p:sp>
        <p:nvSpPr>
          <p:cNvPr id="6" name="Footer Placeholder 5"/>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6BCBE8-30B0-4476-8762-9236B142003A}" type="datetimeFigureOut">
              <a:rPr lang="en-US" smtClean="0"/>
              <a:pPr/>
              <a:t>8/17/2017</a:t>
            </a:fld>
            <a:endParaRPr lang="en-US" sz="1100" dirty="0">
              <a:solidFill>
                <a:schemeClr val="tx2"/>
              </a:solidFill>
            </a:endParaRPr>
          </a:p>
        </p:txBody>
      </p:sp>
      <p:sp>
        <p:nvSpPr>
          <p:cNvPr id="8" name="Footer Placeholder 7"/>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9" name="Slide Number Placeholder 8"/>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6BCBE8-30B0-4476-8762-9236B142003A}" type="datetimeFigureOut">
              <a:rPr lang="en-US" smtClean="0"/>
              <a:pPr/>
              <a:t>8/17/2017</a:t>
            </a:fld>
            <a:endParaRPr lang="en-US" sz="1100" dirty="0">
              <a:solidFill>
                <a:schemeClr val="tx2"/>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5" name="Slide Number Placeholder 4"/>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6BCBE8-30B0-4476-8762-9236B142003A}" type="datetimeFigureOut">
              <a:rPr lang="en-US" smtClean="0"/>
              <a:pPr/>
              <a:t>8/17/2017</a:t>
            </a:fld>
            <a:endParaRPr lang="en-US" sz="1100" dirty="0">
              <a:solidFill>
                <a:schemeClr val="tx2"/>
              </a:solidFill>
            </a:endParaRPr>
          </a:p>
        </p:txBody>
      </p:sp>
      <p:sp>
        <p:nvSpPr>
          <p:cNvPr id="3" name="Footer Placeholder 2"/>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4" name="Slide Number Placeholder 3"/>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6BCBE8-30B0-4476-8762-9236B142003A}" type="datetimeFigureOut">
              <a:rPr lang="en-US" smtClean="0"/>
              <a:pPr/>
              <a:t>8/17/2017</a:t>
            </a:fld>
            <a:endParaRPr lang="en-US" sz="1100" dirty="0">
              <a:solidFill>
                <a:schemeClr val="tx2"/>
              </a:solidFill>
            </a:endParaRPr>
          </a:p>
        </p:txBody>
      </p:sp>
      <p:sp>
        <p:nvSpPr>
          <p:cNvPr id="6" name="Footer Placeholder 5"/>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6BCBE8-30B0-4476-8762-9236B142003A}" type="datetimeFigureOut">
              <a:rPr lang="en-US" smtClean="0"/>
              <a:pPr/>
              <a:t>8/17/2017</a:t>
            </a:fld>
            <a:endParaRPr lang="en-US" sz="1100" dirty="0">
              <a:solidFill>
                <a:schemeClr val="tx2"/>
              </a:solidFill>
            </a:endParaRPr>
          </a:p>
        </p:txBody>
      </p:sp>
      <p:sp>
        <p:nvSpPr>
          <p:cNvPr id="6" name="Footer Placeholder 5"/>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6BCBE8-30B0-4476-8762-9236B142003A}" type="datetimeFigureOut">
              <a:rPr lang="en-US" smtClean="0"/>
              <a:pPr/>
              <a:t>8/17/2017</a:t>
            </a:fld>
            <a:endParaRPr lang="en-US" sz="1100" dirty="0">
              <a:solidFill>
                <a:schemeClr val="tx2"/>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merriam-webster.com/dictionary/venerated"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merriam-webster.com/dictionary/beatific" TargetMode="External"/><Relationship Id="rId4" Type="http://schemas.openxmlformats.org/officeDocument/2006/relationships/hyperlink" Target="https://www.merriam-webster.com/dictionary/hallowed"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304800"/>
            <a:ext cx="9144000" cy="5509200"/>
          </a:xfrm>
          <a:prstGeom prst="rect">
            <a:avLst/>
          </a:prstGeom>
        </p:spPr>
        <p:txBody>
          <a:bodyPr wrap="square">
            <a:spAutoFit/>
          </a:bodyPr>
          <a:lstStyle/>
          <a:p>
            <a:pPr fontAlgn="t"/>
            <a:r>
              <a:rPr lang="en-US" sz="3200" b="1" dirty="0" smtClean="0"/>
              <a:t>Definition of </a:t>
            </a:r>
            <a:r>
              <a:rPr lang="en-US" sz="3200" b="1" i="1" dirty="0" smtClean="0"/>
              <a:t>blessed</a:t>
            </a:r>
            <a:r>
              <a:rPr lang="en-US" sz="3200" b="1" dirty="0" smtClean="0"/>
              <a:t> </a:t>
            </a:r>
          </a:p>
          <a:p>
            <a:pPr fontAlgn="t"/>
            <a:r>
              <a:rPr lang="en-US" sz="3200" b="1" i="1" dirty="0" smtClean="0"/>
              <a:t>1</a:t>
            </a:r>
            <a:r>
              <a:rPr lang="en-US" sz="3200" b="1" dirty="0" smtClean="0"/>
              <a:t> </a:t>
            </a:r>
            <a:r>
              <a:rPr lang="en-US" sz="3200" b="1" i="1" dirty="0" smtClean="0"/>
              <a:t>religion</a:t>
            </a:r>
            <a:r>
              <a:rPr lang="en-US" sz="3200" b="1" dirty="0" smtClean="0"/>
              <a:t> </a:t>
            </a:r>
            <a:r>
              <a:rPr lang="en-US" sz="3200" b="1" i="1" dirty="0" smtClean="0"/>
              <a:t>a</a:t>
            </a:r>
            <a:r>
              <a:rPr lang="en-US" sz="3200" b="1" dirty="0" smtClean="0"/>
              <a:t> :  held in reverence :  </a:t>
            </a:r>
            <a:r>
              <a:rPr lang="en-US" sz="3200" b="1" dirty="0" smtClean="0">
                <a:hlinkClick r:id="rId3"/>
              </a:rPr>
              <a:t>venerated</a:t>
            </a:r>
            <a:r>
              <a:rPr lang="en-US" sz="3200" b="1" dirty="0" smtClean="0"/>
              <a:t> </a:t>
            </a:r>
            <a:r>
              <a:rPr lang="en-US" sz="3200" b="1" i="1" dirty="0" smtClean="0"/>
              <a:t>the blessed saints</a:t>
            </a:r>
            <a:r>
              <a:rPr lang="en-US" sz="3200" b="1" dirty="0" smtClean="0"/>
              <a:t> :  honored in worship :  </a:t>
            </a:r>
            <a:r>
              <a:rPr lang="en-US" sz="3200" b="1" dirty="0" smtClean="0">
                <a:hlinkClick r:id="rId4"/>
              </a:rPr>
              <a:t>hallowed</a:t>
            </a:r>
            <a:r>
              <a:rPr lang="en-US" sz="3200" b="1" dirty="0" smtClean="0"/>
              <a:t> </a:t>
            </a:r>
            <a:r>
              <a:rPr lang="en-US" sz="3200" b="1" i="1" dirty="0" smtClean="0"/>
              <a:t>the blessed Trinity</a:t>
            </a:r>
            <a:r>
              <a:rPr lang="en-US" sz="3200" b="1" dirty="0" smtClean="0"/>
              <a:t> :  </a:t>
            </a:r>
            <a:r>
              <a:rPr lang="en-US" sz="3200" b="1" dirty="0" smtClean="0">
                <a:hlinkClick r:id="rId5"/>
              </a:rPr>
              <a:t>beatific</a:t>
            </a:r>
            <a:r>
              <a:rPr lang="en-US" sz="3200" b="1" dirty="0" smtClean="0"/>
              <a:t> </a:t>
            </a:r>
            <a:r>
              <a:rPr lang="en-US" sz="3200" b="1" i="1" dirty="0" smtClean="0"/>
              <a:t>a blessed visitation</a:t>
            </a:r>
            <a:endParaRPr lang="en-US" sz="3200" b="1" dirty="0" smtClean="0"/>
          </a:p>
          <a:p>
            <a:pPr fontAlgn="t"/>
            <a:r>
              <a:rPr lang="en-US" sz="3200" b="1" i="1" dirty="0" smtClean="0"/>
              <a:t>2</a:t>
            </a:r>
            <a:r>
              <a:rPr lang="en-US" sz="3200" b="1" dirty="0" smtClean="0"/>
              <a:t> :  of or enjoying happiness; </a:t>
            </a:r>
            <a:r>
              <a:rPr lang="en-US" sz="3200" b="1" i="1" dirty="0" smtClean="0"/>
              <a:t>specifically</a:t>
            </a:r>
            <a:r>
              <a:rPr lang="en-US" sz="3200" b="1" dirty="0" smtClean="0"/>
              <a:t>, </a:t>
            </a:r>
            <a:r>
              <a:rPr lang="en-US" sz="3200" b="1" i="1" dirty="0" smtClean="0"/>
              <a:t>Christianity</a:t>
            </a:r>
            <a:r>
              <a:rPr lang="en-US" sz="3200" b="1" dirty="0" smtClean="0"/>
              <a:t>  enjoying the bliss of heaven —used as a title for a beatified person </a:t>
            </a:r>
            <a:r>
              <a:rPr lang="en-US" sz="3200" b="1" i="1" dirty="0" smtClean="0"/>
              <a:t>the blessed Virgin Mary</a:t>
            </a:r>
            <a:endParaRPr lang="en-US" sz="3200" b="1" dirty="0" smtClean="0"/>
          </a:p>
          <a:p>
            <a:pPr fontAlgn="t"/>
            <a:r>
              <a:rPr lang="en-US" sz="3200" b="1" i="1" dirty="0" smtClean="0"/>
              <a:t>3</a:t>
            </a:r>
            <a:r>
              <a:rPr lang="en-US" sz="3200" b="1" dirty="0" smtClean="0"/>
              <a:t> :  bringing pleasure, contentment, or good fortune </a:t>
            </a:r>
            <a:r>
              <a:rPr lang="en-US" sz="3200" b="1" i="1" dirty="0" smtClean="0"/>
              <a:t>a blessed event</a:t>
            </a:r>
            <a:endParaRPr lang="en-US" sz="3200" b="1" dirty="0" smtClean="0"/>
          </a:p>
          <a:p>
            <a:pPr fontAlgn="t"/>
            <a:r>
              <a:rPr lang="en-US" sz="3200" b="1" i="1" dirty="0" smtClean="0"/>
              <a:t>4</a:t>
            </a:r>
            <a:r>
              <a:rPr lang="en-US" sz="3200" b="1" dirty="0" smtClean="0"/>
              <a:t> —used as an intensive </a:t>
            </a:r>
            <a:r>
              <a:rPr lang="en-US" sz="3200" b="1" i="1" dirty="0" smtClean="0"/>
              <a:t>never had one blessed minute of instruction — Charles Scribner Jr.</a:t>
            </a:r>
            <a:endParaRPr lang="en-US" sz="3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Example Of Moses (Numbers 12:1-10)</a:t>
            </a:r>
            <a:r>
              <a:rPr lang="en-US" i="1" dirty="0" smtClean="0"/>
              <a:t/>
            </a:r>
            <a:br>
              <a:rPr lang="en-US" i="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500" b="1" dirty="0" smtClean="0"/>
              <a:t>. [3] “Nor shall you make marriages with them. You shall not give your daughter to their son, nor take their daughter for your son. [4] “For they will turn your sons away from following Me, to serve other gods; so the anger of the LORD will be aroused against you and destroy you suddenly. [5] “But thus you shall deal with them: you shall destroy their altars, and break down their </a:t>
            </a:r>
            <a:r>
              <a:rPr lang="en-US" sz="3500" b="1" i="1" dirty="0" smtClean="0"/>
              <a:t>sacred </a:t>
            </a:r>
            <a:r>
              <a:rPr lang="en-US" sz="3500" b="1" dirty="0" smtClean="0"/>
              <a:t>pillars, and cut down their wooden images, and burn their carved images with fire.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 </a:t>
            </a:r>
            <a:r>
              <a:rPr lang="en-US" b="1" i="1" dirty="0" smtClean="0"/>
              <a:t>Example Of Christ (1 Pet. 2:21-23)</a:t>
            </a:r>
            <a:r>
              <a:rPr lang="en-US" i="1" dirty="0" smtClean="0"/>
              <a:t/>
            </a:r>
            <a:br>
              <a:rPr lang="en-US" i="1" dirty="0" smtClean="0"/>
            </a:br>
            <a:endParaRPr lang="en-US" dirty="0"/>
          </a:p>
        </p:txBody>
      </p:sp>
      <p:sp>
        <p:nvSpPr>
          <p:cNvPr id="3" name="Content Placeholder 2"/>
          <p:cNvSpPr>
            <a:spLocks noGrp="1"/>
          </p:cNvSpPr>
          <p:nvPr>
            <p:ph idx="1"/>
          </p:nvPr>
        </p:nvSpPr>
        <p:spPr/>
        <p:txBody>
          <a:bodyPr/>
          <a:lstStyle/>
          <a:p>
            <a:r>
              <a:rPr lang="en-US" b="1" dirty="0" smtClean="0"/>
              <a:t>Christ also suffered for us,  leaving us an example, that you should follow His steps: </a:t>
            </a:r>
          </a:p>
          <a:p>
            <a:r>
              <a:rPr lang="en-US" b="1" dirty="0" smtClean="0"/>
              <a:t>[22] </a:t>
            </a:r>
            <a:r>
              <a:rPr lang="en-US" b="1" i="1" dirty="0" smtClean="0"/>
              <a:t>“Who committed no sin, Nor was deceit found in His mouth” </a:t>
            </a:r>
            <a:r>
              <a:rPr lang="en-US" b="1" dirty="0" smtClean="0"/>
              <a:t>; *[23] who, when He was reviled, did not revile in return; when He suffered, He did not threaten, but committed </a:t>
            </a:r>
            <a:r>
              <a:rPr lang="en-US" b="1" i="1" dirty="0" smtClean="0"/>
              <a:t>Himself </a:t>
            </a:r>
            <a:r>
              <a:rPr lang="en-US" b="1" dirty="0" smtClean="0"/>
              <a:t>to Him who judges righteously;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 </a:t>
            </a:r>
            <a:r>
              <a:rPr lang="en-US" b="1" i="1" dirty="0" smtClean="0"/>
              <a:t>Example Of Christ (1 Pet. 2:21-23)</a:t>
            </a:r>
            <a:r>
              <a:rPr lang="en-US" i="1" dirty="0" smtClean="0"/>
              <a:t/>
            </a:r>
            <a:br>
              <a:rPr lang="en-US" i="1" dirty="0" smtClean="0"/>
            </a:br>
            <a:endParaRPr lang="en-US" dirty="0"/>
          </a:p>
        </p:txBody>
      </p:sp>
      <p:sp>
        <p:nvSpPr>
          <p:cNvPr id="3" name="Content Placeholder 2"/>
          <p:cNvSpPr>
            <a:spLocks noGrp="1"/>
          </p:cNvSpPr>
          <p:nvPr>
            <p:ph idx="1"/>
          </p:nvPr>
        </p:nvSpPr>
        <p:spPr/>
        <p:txBody>
          <a:bodyPr/>
          <a:lstStyle/>
          <a:p>
            <a:r>
              <a:rPr lang="en-US" b="1" dirty="0" smtClean="0"/>
              <a:t>Christ also suffered for us,  leaving us an example, that you should follow His steps: </a:t>
            </a:r>
          </a:p>
          <a:p>
            <a:r>
              <a:rPr lang="en-US" b="1" dirty="0" smtClean="0"/>
              <a:t>[22] </a:t>
            </a:r>
            <a:r>
              <a:rPr lang="en-US" b="1" i="1" dirty="0" smtClean="0"/>
              <a:t>“Who committed no sin, Nor was deceit found in His mouth” </a:t>
            </a:r>
            <a:r>
              <a:rPr lang="en-US" b="1" dirty="0" smtClean="0"/>
              <a:t>; *[23] who, when He was reviled, did not revile in return; when He suffered, He did not threaten, but committed </a:t>
            </a:r>
            <a:r>
              <a:rPr lang="en-US" b="1" i="1" dirty="0" smtClean="0"/>
              <a:t>Himself </a:t>
            </a:r>
            <a:r>
              <a:rPr lang="en-US" b="1" dirty="0" smtClean="0"/>
              <a:t>to Him who judges righteously;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What Does It Mean To "Inherit The Earth?"</a:t>
            </a:r>
            <a:endParaRPr lang="en-US" dirty="0"/>
          </a:p>
        </p:txBody>
      </p:sp>
      <p:sp>
        <p:nvSpPr>
          <p:cNvPr id="3" name="Content Placeholder 2"/>
          <p:cNvSpPr>
            <a:spLocks noGrp="1"/>
          </p:cNvSpPr>
          <p:nvPr>
            <p:ph idx="1"/>
          </p:nvPr>
        </p:nvSpPr>
        <p:spPr>
          <a:xfrm>
            <a:off x="0" y="1371600"/>
            <a:ext cx="8229600" cy="1143000"/>
          </a:xfrm>
        </p:spPr>
        <p:txBody>
          <a:bodyPr>
            <a:normAutofit/>
          </a:bodyPr>
          <a:lstStyle/>
          <a:p>
            <a:r>
              <a:rPr lang="en-US" b="1" dirty="0" smtClean="0">
                <a:latin typeface="Arial" pitchFamily="34" charset="0"/>
                <a:cs typeface="Arial" pitchFamily="34" charset="0"/>
              </a:rPr>
              <a:t>This is not a promise that we would own oil wells, orchards and fancy cars.</a:t>
            </a:r>
            <a:endParaRPr lang="en-US" b="1" dirty="0">
              <a:latin typeface="Arial" pitchFamily="34" charset="0"/>
              <a:cs typeface="Arial" pitchFamily="34" charset="0"/>
            </a:endParaRPr>
          </a:p>
        </p:txBody>
      </p:sp>
      <p:sp>
        <p:nvSpPr>
          <p:cNvPr id="2050" name="Rectangle 2"/>
          <p:cNvSpPr>
            <a:spLocks noChangeArrowheads="1"/>
          </p:cNvSpPr>
          <p:nvPr/>
        </p:nvSpPr>
        <p:spPr bwMode="auto">
          <a:xfrm>
            <a:off x="152400" y="2438400"/>
            <a:ext cx="89916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pitchFamily="34" charset="0"/>
                <a:cs typeface="Arial" pitchFamily="34" charset="0"/>
              </a:rPr>
              <a:t>Psalms 25:12-13 (NKJV)[12] Who </a:t>
            </a:r>
            <a:r>
              <a:rPr kumimoji="0" lang="en-US" sz="3200" b="1" i="1" u="none" strike="noStrike" cap="none" normalizeH="0" baseline="0" dirty="0" smtClean="0">
                <a:ln>
                  <a:noFill/>
                </a:ln>
                <a:solidFill>
                  <a:schemeClr val="tx1"/>
                </a:solidFill>
                <a:effectLst/>
                <a:latin typeface="Arial" pitchFamily="34" charset="0"/>
                <a:cs typeface="Arial" pitchFamily="34" charset="0"/>
              </a:rPr>
              <a:t>is </a:t>
            </a:r>
            <a:r>
              <a:rPr kumimoji="0" lang="en-US" sz="3200" b="1" i="0" u="none" strike="noStrike" cap="none" normalizeH="0" baseline="0" dirty="0" smtClean="0">
                <a:ln>
                  <a:noFill/>
                </a:ln>
                <a:solidFill>
                  <a:schemeClr val="tx1"/>
                </a:solidFill>
                <a:effectLst/>
                <a:latin typeface="Arial" pitchFamily="34" charset="0"/>
                <a:cs typeface="Arial" pitchFamily="34" charset="0"/>
              </a:rPr>
              <a:t>the man that fears the LORD? Him shall He teach in the way He chooses. [13] He himself shall dwell in prosperity, and his descendants shall inherit the earth. </a:t>
            </a:r>
          </a:p>
        </p:txBody>
      </p:sp>
      <p:sp>
        <p:nvSpPr>
          <p:cNvPr id="6" name="Rectangle 5"/>
          <p:cNvSpPr/>
          <p:nvPr/>
        </p:nvSpPr>
        <p:spPr>
          <a:xfrm>
            <a:off x="304800" y="2743200"/>
            <a:ext cx="8153400" cy="2554545"/>
          </a:xfrm>
          <a:prstGeom prst="rect">
            <a:avLst/>
          </a:prstGeom>
          <a:solidFill>
            <a:schemeClr val="bg1"/>
          </a:solidFill>
        </p:spPr>
        <p:txBody>
          <a:bodyPr wrap="square">
            <a:spAutoFit/>
          </a:bodyPr>
          <a:lstStyle/>
          <a:p>
            <a:r>
              <a:rPr lang="en-US" sz="3200" b="1" dirty="0" smtClean="0"/>
              <a:t>Deuteronomy 19:14 (</a:t>
            </a:r>
            <a:r>
              <a:rPr lang="en-US" sz="3200" b="1" dirty="0" smtClean="0"/>
              <a:t>NKJV)</a:t>
            </a:r>
            <a:r>
              <a:rPr lang="en-US" sz="3200" b="1" dirty="0" smtClean="0"/>
              <a:t> “You shall not remove your neighbor's landmark, which the men of old have set, in your inheritance which you will inherit in the land that the LORD your God is giving you to possess. </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hidden"/>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205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2050"/>
                                        </p:tgtEl>
                                        <p:attrNameLst>
                                          <p:attrName>style.visibility</p:attrName>
                                        </p:attrNameLst>
                                      </p:cBhvr>
                                      <p:to>
                                        <p:strVal val="hidden"/>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2050" grpId="0"/>
      <p:bldP spid="2050" grpId="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What Does It Mean To "Inherit The Earth?"</a:t>
            </a:r>
            <a:endParaRPr lang="en-US" dirty="0"/>
          </a:p>
        </p:txBody>
      </p:sp>
      <p:sp>
        <p:nvSpPr>
          <p:cNvPr id="7" name="Content Placeholder 6"/>
          <p:cNvSpPr>
            <a:spLocks noGrp="1"/>
          </p:cNvSpPr>
          <p:nvPr>
            <p:ph idx="1"/>
          </p:nvPr>
        </p:nvSpPr>
        <p:spPr>
          <a:xfrm>
            <a:off x="457200" y="1600201"/>
            <a:ext cx="8229600" cy="1752600"/>
          </a:xfrm>
        </p:spPr>
        <p:txBody>
          <a:bodyPr/>
          <a:lstStyle/>
          <a:p>
            <a:r>
              <a:rPr lang="en-US" b="1" dirty="0" smtClean="0"/>
              <a:t>Psalms 37:9 (NKJV</a:t>
            </a:r>
            <a:r>
              <a:rPr lang="en-US" b="1" dirty="0" smtClean="0"/>
              <a:t>)[</a:t>
            </a:r>
            <a:r>
              <a:rPr lang="en-US" b="1" dirty="0" smtClean="0"/>
              <a:t>9] For evildoers shall be cut off; But those who wait on the LORD, They shall inherit the earth. </a:t>
            </a:r>
            <a:endParaRPr lang="en-US" b="1" dirty="0"/>
          </a:p>
        </p:txBody>
      </p:sp>
      <p:sp>
        <p:nvSpPr>
          <p:cNvPr id="8" name="Rectangle 7"/>
          <p:cNvSpPr/>
          <p:nvPr/>
        </p:nvSpPr>
        <p:spPr>
          <a:xfrm>
            <a:off x="457200" y="2286000"/>
            <a:ext cx="8305800" cy="3785652"/>
          </a:xfrm>
          <a:prstGeom prst="rect">
            <a:avLst/>
          </a:prstGeom>
          <a:solidFill>
            <a:schemeClr val="bg1"/>
          </a:solidFill>
        </p:spPr>
        <p:txBody>
          <a:bodyPr wrap="square">
            <a:spAutoFit/>
          </a:bodyPr>
          <a:lstStyle/>
          <a:p>
            <a:r>
              <a:rPr lang="en-US" sz="4000" b="1" dirty="0" smtClean="0">
                <a:latin typeface="AR BLANCA" pitchFamily="2" charset="0"/>
              </a:rPr>
              <a:t>When our Savior uses this language here, he means that the meek shall be received into his kingdom, and to partake of its blessings here, and to partake of the glories of the heavenly Canaan hereafter.</a:t>
            </a:r>
            <a:endParaRPr lang="en-US" sz="4000" b="1" dirty="0">
              <a:latin typeface="AR BLANCA"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hidden"/>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In a sense, we own the land now</a:t>
            </a:r>
            <a:endParaRPr lang="en-US" dirty="0"/>
          </a:p>
        </p:txBody>
      </p:sp>
      <p:sp>
        <p:nvSpPr>
          <p:cNvPr id="3" name="Content Placeholder 2"/>
          <p:cNvSpPr>
            <a:spLocks noGrp="1"/>
          </p:cNvSpPr>
          <p:nvPr>
            <p:ph idx="1"/>
          </p:nvPr>
        </p:nvSpPr>
        <p:spPr>
          <a:xfrm>
            <a:off x="533400" y="990601"/>
            <a:ext cx="8229600" cy="3124200"/>
          </a:xfrm>
        </p:spPr>
        <p:txBody>
          <a:bodyPr/>
          <a:lstStyle/>
          <a:p>
            <a:r>
              <a:rPr lang="en-US" b="1" dirty="0" smtClean="0"/>
              <a:t>(1 Cor. 3:21-23). [21] Therefore let no one boast in men. For all things are yours: [22] whether Paul or </a:t>
            </a:r>
            <a:r>
              <a:rPr lang="en-US" b="1" dirty="0" err="1" smtClean="0"/>
              <a:t>Apollos</a:t>
            </a:r>
            <a:r>
              <a:rPr lang="en-US" b="1" dirty="0" smtClean="0"/>
              <a:t> or </a:t>
            </a:r>
            <a:r>
              <a:rPr lang="en-US" b="1" dirty="0" err="1" smtClean="0"/>
              <a:t>Cephas</a:t>
            </a:r>
            <a:r>
              <a:rPr lang="en-US" b="1" dirty="0" smtClean="0"/>
              <a:t>, or the world or life or death, or things present or things to come—all are yours. [23] And you </a:t>
            </a:r>
            <a:r>
              <a:rPr lang="en-US" b="1" i="1" dirty="0" smtClean="0"/>
              <a:t>are </a:t>
            </a:r>
            <a:r>
              <a:rPr lang="en-US" b="1" dirty="0" smtClean="0"/>
              <a:t>Christ's, and Christ </a:t>
            </a:r>
            <a:r>
              <a:rPr lang="en-US" b="1" i="1" dirty="0" smtClean="0"/>
              <a:t>is </a:t>
            </a:r>
            <a:r>
              <a:rPr lang="en-US" b="1" dirty="0" smtClean="0"/>
              <a:t>God's.</a:t>
            </a:r>
            <a:endParaRPr lang="en-US" b="1" dirty="0"/>
          </a:p>
        </p:txBody>
      </p:sp>
      <p:sp>
        <p:nvSpPr>
          <p:cNvPr id="4" name="Rectangle 3"/>
          <p:cNvSpPr/>
          <p:nvPr/>
        </p:nvSpPr>
        <p:spPr>
          <a:xfrm>
            <a:off x="914400" y="4267200"/>
            <a:ext cx="7315200" cy="2062103"/>
          </a:xfrm>
          <a:prstGeom prst="rect">
            <a:avLst/>
          </a:prstGeom>
        </p:spPr>
        <p:txBody>
          <a:bodyPr wrap="square">
            <a:spAutoFit/>
          </a:bodyPr>
          <a:lstStyle/>
          <a:p>
            <a:r>
              <a:rPr lang="en-US" sz="3200" b="1" dirty="0" smtClean="0"/>
              <a:t>.(2 Cor. 6:10).  [10] as sorrowful, yet always rejoicing; as poor, yet making many rich; as having nothing, and </a:t>
            </a:r>
            <a:r>
              <a:rPr lang="en-US" sz="3200" b="1" i="1" dirty="0" smtClean="0"/>
              <a:t>yet </a:t>
            </a:r>
            <a:r>
              <a:rPr lang="en-US" sz="3200" b="1" dirty="0" smtClean="0"/>
              <a:t>possessing all things</a:t>
            </a:r>
            <a:r>
              <a:rPr lang="en-US" sz="3200" dirty="0" smtClean="0"/>
              <a:t>.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Isaiah </a:t>
            </a:r>
            <a:r>
              <a:rPr lang="en-US" b="1" dirty="0" err="1" smtClean="0"/>
              <a:t>forsees</a:t>
            </a:r>
            <a:r>
              <a:rPr lang="en-US" b="1" dirty="0" smtClean="0"/>
              <a:t> the glory of Zion.</a:t>
            </a:r>
            <a:endParaRPr lang="en-US" dirty="0"/>
          </a:p>
        </p:txBody>
      </p:sp>
      <p:sp>
        <p:nvSpPr>
          <p:cNvPr id="5" name="Rectangle 4"/>
          <p:cNvSpPr/>
          <p:nvPr/>
        </p:nvSpPr>
        <p:spPr>
          <a:xfrm>
            <a:off x="381000" y="2057400"/>
            <a:ext cx="8503920" cy="1754326"/>
          </a:xfrm>
          <a:prstGeom prst="rect">
            <a:avLst/>
          </a:prstGeom>
          <a:solidFill>
            <a:schemeClr val="accent2">
              <a:lumMod val="40000"/>
              <a:lumOff val="60000"/>
            </a:schemeClr>
          </a:solidFill>
        </p:spPr>
        <p:txBody>
          <a:bodyPr wrap="none" lIns="91440" tIns="45720" rIns="91440" bIns="45720">
            <a:prstTxWarp prst="textWave1">
              <a:avLst/>
            </a:prstTxWarp>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THEY SHALL INHERIT THE LAND FOREVER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
            </a:r>
            <a:br>
              <a:rPr lang="en-US" i="1" dirty="0" smtClean="0"/>
            </a:br>
            <a:r>
              <a:rPr lang="en-US" i="1" dirty="0" smtClean="0"/>
              <a:t>"</a:t>
            </a:r>
            <a:r>
              <a:rPr lang="en-US" b="1" i="1" dirty="0" smtClean="0"/>
              <a:t>Blessed </a:t>
            </a:r>
            <a:r>
              <a:rPr lang="en-US" b="1" i="1" dirty="0" smtClean="0"/>
              <a:t>are the </a:t>
            </a:r>
            <a:r>
              <a:rPr lang="en-US" b="1" i="1" dirty="0" smtClean="0"/>
              <a:t>meek. for they shall inherit the earth." (Matt, 5:5)</a:t>
            </a:r>
            <a:br>
              <a:rPr lang="en-US" b="1" i="1" dirty="0" smtClean="0"/>
            </a:br>
            <a:endParaRPr lang="en-US" dirty="0"/>
          </a:p>
        </p:txBody>
      </p:sp>
      <p:sp>
        <p:nvSpPr>
          <p:cNvPr id="3" name="Content Placeholder 2"/>
          <p:cNvSpPr>
            <a:spLocks noGrp="1"/>
          </p:cNvSpPr>
          <p:nvPr>
            <p:ph idx="1"/>
          </p:nvPr>
        </p:nvSpPr>
        <p:spPr>
          <a:xfrm>
            <a:off x="457200" y="1600201"/>
            <a:ext cx="8229600" cy="1752600"/>
          </a:xfrm>
        </p:spPr>
        <p:txBody>
          <a:bodyPr/>
          <a:lstStyle/>
          <a:p>
            <a:pPr>
              <a:buNone/>
            </a:pPr>
            <a:r>
              <a:rPr lang="en-US" b="1" dirty="0" smtClean="0"/>
              <a:t>    The </a:t>
            </a:r>
            <a:r>
              <a:rPr lang="en-US" b="1" dirty="0"/>
              <a:t>world associates happiness </a:t>
            </a:r>
            <a:r>
              <a:rPr lang="en-US" b="1" dirty="0" smtClean="0"/>
              <a:t>with possessions </a:t>
            </a:r>
            <a:r>
              <a:rPr lang="en-US" b="1" dirty="0"/>
              <a:t>and believes we must rely upon own strength and ability.</a:t>
            </a:r>
          </a:p>
          <a:p>
            <a:endParaRPr lang="en-US" dirty="0"/>
          </a:p>
        </p:txBody>
      </p:sp>
      <p:sp>
        <p:nvSpPr>
          <p:cNvPr id="4" name="Rectangle 3"/>
          <p:cNvSpPr/>
          <p:nvPr/>
        </p:nvSpPr>
        <p:spPr>
          <a:xfrm>
            <a:off x="838200" y="3105835"/>
            <a:ext cx="7772400" cy="1077218"/>
          </a:xfrm>
          <a:prstGeom prst="rect">
            <a:avLst/>
          </a:prstGeom>
        </p:spPr>
        <p:txBody>
          <a:bodyPr wrap="square">
            <a:spAutoFit/>
          </a:bodyPr>
          <a:lstStyle/>
          <a:p>
            <a:r>
              <a:rPr lang="en-US" sz="3200" b="1" dirty="0" smtClean="0"/>
              <a:t>The Zealots sought happiness through a militaristic kingdom and a big army.</a:t>
            </a:r>
          </a:p>
        </p:txBody>
      </p:sp>
      <p:sp>
        <p:nvSpPr>
          <p:cNvPr id="5" name="Rectangle 4"/>
          <p:cNvSpPr/>
          <p:nvPr/>
        </p:nvSpPr>
        <p:spPr>
          <a:xfrm>
            <a:off x="838200" y="4267200"/>
            <a:ext cx="7239000" cy="1569660"/>
          </a:xfrm>
          <a:prstGeom prst="rect">
            <a:avLst/>
          </a:prstGeom>
        </p:spPr>
        <p:txBody>
          <a:bodyPr wrap="square">
            <a:spAutoFit/>
          </a:bodyPr>
          <a:lstStyle/>
          <a:p>
            <a:r>
              <a:rPr lang="en-US" sz="3200" b="1" dirty="0" smtClean="0"/>
              <a:t>Men today seek happiness through beautiful houses, the praise of men, and</a:t>
            </a:r>
            <a:br>
              <a:rPr lang="en-US" sz="3200" b="1" dirty="0" smtClean="0"/>
            </a:br>
            <a:r>
              <a:rPr lang="en-US" sz="3200" b="1" dirty="0" smtClean="0"/>
              <a:t>the vain things of earth.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Meekness Mentioned In Other Scriptures</a:t>
            </a:r>
            <a:endParaRPr lang="en-US" dirty="0"/>
          </a:p>
        </p:txBody>
      </p:sp>
      <p:sp>
        <p:nvSpPr>
          <p:cNvPr id="3" name="Content Placeholder 2"/>
          <p:cNvSpPr>
            <a:spLocks noGrp="1"/>
          </p:cNvSpPr>
          <p:nvPr>
            <p:ph idx="1"/>
          </p:nvPr>
        </p:nvSpPr>
        <p:spPr>
          <a:xfrm>
            <a:off x="0" y="1600200"/>
            <a:ext cx="9144000" cy="5257800"/>
          </a:xfrm>
        </p:spPr>
        <p:txBody>
          <a:bodyPr>
            <a:normAutofit fontScale="70000" lnSpcReduction="20000"/>
          </a:bodyPr>
          <a:lstStyle/>
          <a:p>
            <a:r>
              <a:rPr lang="en-US" sz="4100" b="1" dirty="0" smtClean="0"/>
              <a:t> </a:t>
            </a:r>
            <a:r>
              <a:rPr lang="en-US" sz="4100" b="1" dirty="0" err="1" smtClean="0"/>
              <a:t>A."</a:t>
            </a:r>
            <a:r>
              <a:rPr lang="en-US" sz="4100" b="1" dirty="0" err="1"/>
              <a:t>receive</a:t>
            </a:r>
            <a:r>
              <a:rPr lang="en-US" sz="4100" b="1" dirty="0"/>
              <a:t> with meekness the implanted word" (James 1:21).</a:t>
            </a:r>
          </a:p>
          <a:p>
            <a:endParaRPr lang="en-US" sz="4100" b="1" i="1" dirty="0"/>
          </a:p>
          <a:p>
            <a:r>
              <a:rPr lang="en-US" sz="4100" b="1" dirty="0" err="1"/>
              <a:t>B."always</a:t>
            </a:r>
            <a:r>
              <a:rPr lang="en-US" sz="4100" b="1" dirty="0"/>
              <a:t> be ready to give a defense... with meekness and fear" (1 Pet. 3:15).</a:t>
            </a:r>
          </a:p>
          <a:p>
            <a:endParaRPr lang="en-US" sz="4100" b="1" i="1" dirty="0"/>
          </a:p>
          <a:p>
            <a:r>
              <a:rPr lang="en-US" sz="4100" b="1" dirty="0"/>
              <a:t>C."But the fruit of the Spirit is love, joy, peace, long-suffering, kindness, goodness, faithfulness, , self-control" (</a:t>
            </a:r>
            <a:r>
              <a:rPr lang="en-US" sz="4100" b="1" dirty="0" err="1"/>
              <a:t>GaL</a:t>
            </a:r>
            <a:r>
              <a:rPr lang="en-US" sz="4100" b="1" dirty="0"/>
              <a:t> 5:22-23).</a:t>
            </a:r>
          </a:p>
          <a:p>
            <a:endParaRPr lang="en-US" sz="4100" b="1" i="1" dirty="0"/>
          </a:p>
          <a:p>
            <a:r>
              <a:rPr lang="en-US" sz="4100" b="1" dirty="0"/>
              <a:t>D."Therefore, as the elect of God, holy and beloved, put on tender mercies, kindness, humbleness of mind, meekness, long-suffering..." (Col. 3:12).</a:t>
            </a:r>
            <a:endParaRPr lang="en-US" sz="4100" b="1" i="1"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What is Meekness?</a:t>
            </a:r>
            <a:endParaRPr lang="en-US" dirty="0"/>
          </a:p>
        </p:txBody>
      </p:sp>
      <p:sp>
        <p:nvSpPr>
          <p:cNvPr id="3" name="Content Placeholder 2"/>
          <p:cNvSpPr>
            <a:spLocks noGrp="1"/>
          </p:cNvSpPr>
          <p:nvPr>
            <p:ph idx="1"/>
          </p:nvPr>
        </p:nvSpPr>
        <p:spPr/>
        <p:txBody>
          <a:bodyPr/>
          <a:lstStyle/>
          <a:p>
            <a:r>
              <a:rPr lang="en-US" b="1" dirty="0"/>
              <a:t>The word "meek" has changed a lot in last 350 years</a:t>
            </a:r>
            <a:r>
              <a:rPr lang="en-US" b="1" dirty="0" smtClean="0"/>
              <a:t>.</a:t>
            </a:r>
          </a:p>
          <a:p>
            <a:r>
              <a:rPr lang="en-US" b="1" i="1" dirty="0" smtClean="0"/>
              <a:t>Aristotle(384-322 </a:t>
            </a:r>
            <a:r>
              <a:rPr lang="en-US" b="1" dirty="0"/>
              <a:t>B.C.) defined "meekness" as between "excessive anger" and "excessive </a:t>
            </a:r>
            <a:r>
              <a:rPr lang="en-US" b="1" dirty="0" err="1" smtClean="0"/>
              <a:t>angerlessness</a:t>
            </a:r>
            <a:endParaRPr lang="en-US" b="1" dirty="0" smtClean="0"/>
          </a:p>
          <a:p>
            <a:r>
              <a:rPr lang="en-US" b="1" dirty="0"/>
              <a:t>"Blessed is the man who has every instinct, impulse and passion under control."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         </a:t>
            </a:r>
            <a:r>
              <a:rPr lang="en-US" b="1" i="1" dirty="0"/>
              <a:t>What is Meekness?</a:t>
            </a:r>
            <a:r>
              <a:rPr lang="en-US" i="1" dirty="0"/>
              <a:t/>
            </a:r>
            <a:br>
              <a:rPr lang="en-US" i="1" dirty="0"/>
            </a:br>
            <a:endParaRPr lang="en-US" dirty="0"/>
          </a:p>
        </p:txBody>
      </p:sp>
      <p:sp>
        <p:nvSpPr>
          <p:cNvPr id="3" name="Content Placeholder 2"/>
          <p:cNvSpPr>
            <a:spLocks noGrp="1"/>
          </p:cNvSpPr>
          <p:nvPr>
            <p:ph idx="1"/>
          </p:nvPr>
        </p:nvSpPr>
        <p:spPr/>
        <p:txBody>
          <a:bodyPr/>
          <a:lstStyle/>
          <a:p>
            <a:r>
              <a:rPr lang="en-US" b="1" dirty="0"/>
              <a:t>Meekness is often mistaken for passivity, timid reticence and a sort of an inferiority complex</a:t>
            </a:r>
            <a:r>
              <a:rPr lang="en-US" dirty="0" smtClean="0"/>
              <a:t>.</a:t>
            </a:r>
          </a:p>
          <a:p>
            <a:r>
              <a:rPr lang="en-US" b="1" dirty="0" smtClean="0"/>
              <a:t>The </a:t>
            </a:r>
            <a:r>
              <a:rPr lang="en-US" b="1" dirty="0"/>
              <a:t>basic element of meekness derived from its root meaning is equilibrium—the full and complete possession of all the faculties of one's being, an inner </a:t>
            </a:r>
            <a:r>
              <a:rPr lang="en-US" b="1" dirty="0" smtClean="0"/>
              <a:t>mastery….</a:t>
            </a:r>
            <a:endParaRPr 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What is Meekness?</a:t>
            </a:r>
            <a:r>
              <a:rPr lang="en-US" i="1" dirty="0" smtClean="0"/>
              <a:t/>
            </a:r>
            <a:br>
              <a:rPr lang="en-US" i="1" dirty="0" smtClean="0"/>
            </a:br>
            <a:endParaRPr lang="en-US" dirty="0"/>
          </a:p>
        </p:txBody>
      </p:sp>
      <p:sp>
        <p:nvSpPr>
          <p:cNvPr id="3" name="Content Placeholder 2"/>
          <p:cNvSpPr>
            <a:spLocks noGrp="1"/>
          </p:cNvSpPr>
          <p:nvPr>
            <p:ph idx="1"/>
          </p:nvPr>
        </p:nvSpPr>
        <p:spPr>
          <a:xfrm>
            <a:off x="0" y="990600"/>
            <a:ext cx="9144000" cy="5135563"/>
          </a:xfrm>
        </p:spPr>
        <p:txBody>
          <a:bodyPr>
            <a:normAutofit fontScale="85000" lnSpcReduction="20000"/>
          </a:bodyPr>
          <a:lstStyle/>
          <a:p>
            <a:r>
              <a:rPr lang="en-US" sz="3800" b="1" dirty="0" smtClean="0"/>
              <a:t>Numbers 12:3 (KJV)</a:t>
            </a:r>
          </a:p>
          <a:p>
            <a:r>
              <a:rPr lang="en-US" sz="3800" b="1" dirty="0" smtClean="0"/>
              <a:t>[3]  (Now the man Moses </a:t>
            </a:r>
            <a:r>
              <a:rPr lang="en-US" sz="3800" b="1" i="1" dirty="0" smtClean="0"/>
              <a:t>was </a:t>
            </a:r>
            <a:r>
              <a:rPr lang="en-US" sz="3800" b="1" dirty="0" smtClean="0"/>
              <a:t>very meek, above all the men which </a:t>
            </a:r>
            <a:r>
              <a:rPr lang="en-US" sz="3800" b="1" i="1" dirty="0" smtClean="0"/>
              <a:t>were </a:t>
            </a:r>
            <a:r>
              <a:rPr lang="en-US" sz="3800" b="1" dirty="0" smtClean="0"/>
              <a:t>upon the face of the earth.) 12:6-8 (KJV)[6] And he said, Hear now my words: If there be a prophet among you, </a:t>
            </a:r>
            <a:r>
              <a:rPr lang="en-US" sz="3800" b="1" i="1" dirty="0" smtClean="0"/>
              <a:t>I </a:t>
            </a:r>
            <a:r>
              <a:rPr lang="en-US" sz="3800" b="1" dirty="0" smtClean="0"/>
              <a:t>the LORD will make myself known unto him in a vision, </a:t>
            </a:r>
            <a:r>
              <a:rPr lang="en-US" sz="3800" b="1" i="1" dirty="0" smtClean="0"/>
              <a:t>and </a:t>
            </a:r>
            <a:r>
              <a:rPr lang="en-US" sz="3800" b="1" dirty="0" smtClean="0"/>
              <a:t>will speak unto him in a dream. [7] My servant Moses </a:t>
            </a:r>
            <a:r>
              <a:rPr lang="en-US" sz="3800" b="1" i="1" dirty="0" smtClean="0"/>
              <a:t>is </a:t>
            </a:r>
            <a:r>
              <a:rPr lang="en-US" sz="3800" b="1" dirty="0" smtClean="0"/>
              <a:t>not so, who </a:t>
            </a:r>
            <a:r>
              <a:rPr lang="en-US" sz="3800" b="1" i="1" dirty="0" smtClean="0"/>
              <a:t>is </a:t>
            </a:r>
            <a:r>
              <a:rPr lang="en-US" sz="3800" b="1" dirty="0" smtClean="0"/>
              <a:t>faithful in all mine house. [8] With him will I speak mouth to mouth, even apparently, and not in dark speeches; and the similitude of the LORD shall he behold: wherefore then were ye not afraid to speak against my servant Moses? </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the meek? </a:t>
            </a:r>
            <a:endParaRPr lang="en-US" dirty="0"/>
          </a:p>
        </p:txBody>
      </p:sp>
      <p:sp>
        <p:nvSpPr>
          <p:cNvPr id="3" name="Content Placeholder 2"/>
          <p:cNvSpPr>
            <a:spLocks noGrp="1"/>
          </p:cNvSpPr>
          <p:nvPr>
            <p:ph idx="1"/>
          </p:nvPr>
        </p:nvSpPr>
        <p:spPr>
          <a:xfrm>
            <a:off x="457200" y="1600200"/>
            <a:ext cx="8229600" cy="5257800"/>
          </a:xfrm>
        </p:spPr>
        <p:txBody>
          <a:bodyPr>
            <a:noAutofit/>
          </a:bodyPr>
          <a:lstStyle/>
          <a:p>
            <a:r>
              <a:rPr lang="en-US" b="1" dirty="0" smtClean="0"/>
              <a:t>Psalms 37:3-7 (NKJV)</a:t>
            </a:r>
          </a:p>
          <a:p>
            <a:r>
              <a:rPr lang="en-US" b="1" dirty="0" smtClean="0"/>
              <a:t>[3] Trust in the LORD, and do good; Dwell in the land, and feed on His faithfulness. </a:t>
            </a:r>
          </a:p>
          <a:p>
            <a:r>
              <a:rPr lang="en-US" b="1" dirty="0" smtClean="0"/>
              <a:t>[4] Delight yourself also in the LORD, And He shall give you the desires of your heart. </a:t>
            </a:r>
          </a:p>
          <a:p>
            <a:r>
              <a:rPr lang="en-US" b="1" dirty="0" smtClean="0"/>
              <a:t>[5] Commit your way to the LORD, Trust also in Him, And He shall bring </a:t>
            </a:r>
            <a:r>
              <a:rPr lang="en-US" b="1" i="1" dirty="0" smtClean="0"/>
              <a:t>it </a:t>
            </a:r>
            <a:r>
              <a:rPr lang="en-US" b="1" dirty="0" smtClean="0"/>
              <a:t>to pass. </a:t>
            </a:r>
          </a:p>
          <a:p>
            <a:r>
              <a:rPr lang="en-US" b="1" dirty="0" smtClean="0"/>
              <a:t>[6] He shall bring forth your righteousness as the light, And your justice as the noonday….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the meek? </a:t>
            </a:r>
            <a:endParaRPr lang="en-US" dirty="0"/>
          </a:p>
        </p:txBody>
      </p:sp>
      <p:sp>
        <p:nvSpPr>
          <p:cNvPr id="3" name="Content Placeholder 2"/>
          <p:cNvSpPr>
            <a:spLocks noGrp="1"/>
          </p:cNvSpPr>
          <p:nvPr>
            <p:ph idx="1"/>
          </p:nvPr>
        </p:nvSpPr>
        <p:spPr>
          <a:xfrm>
            <a:off x="533400" y="1295400"/>
            <a:ext cx="8229600" cy="5562600"/>
          </a:xfrm>
        </p:spPr>
        <p:txBody>
          <a:bodyPr>
            <a:noAutofit/>
          </a:bodyPr>
          <a:lstStyle/>
          <a:p>
            <a:r>
              <a:rPr lang="en-US" b="1" dirty="0" smtClean="0"/>
              <a:t>[7] Rest in the LORD, and wait patiently for Him; Do not fret because of him who prospers in his way, Because of the man who brings wicked schemes to pass. Psalms 37:10-11 (NKJV)</a:t>
            </a:r>
          </a:p>
          <a:p>
            <a:r>
              <a:rPr lang="en-US" b="1" dirty="0" smtClean="0"/>
              <a:t>[10] For yet a little while and the wicked </a:t>
            </a:r>
            <a:r>
              <a:rPr lang="en-US" b="1" i="1" dirty="0" smtClean="0"/>
              <a:t>shall be </a:t>
            </a:r>
            <a:r>
              <a:rPr lang="en-US" b="1" dirty="0" smtClean="0"/>
              <a:t>no </a:t>
            </a:r>
            <a:r>
              <a:rPr lang="en-US" b="1" i="1" dirty="0" smtClean="0"/>
              <a:t>more; </a:t>
            </a:r>
            <a:r>
              <a:rPr lang="en-US" b="1" dirty="0" smtClean="0"/>
              <a:t>Indeed, you will look carefully for his place, But it </a:t>
            </a:r>
            <a:r>
              <a:rPr lang="en-US" b="1" i="1" dirty="0" smtClean="0"/>
              <a:t>shall be </a:t>
            </a:r>
            <a:r>
              <a:rPr lang="en-US" b="1" dirty="0" smtClean="0"/>
              <a:t>no </a:t>
            </a:r>
            <a:r>
              <a:rPr lang="en-US" b="1" i="1" dirty="0" smtClean="0"/>
              <a:t>more. </a:t>
            </a:r>
            <a:endParaRPr lang="en-US" b="1" dirty="0" smtClean="0"/>
          </a:p>
          <a:p>
            <a:r>
              <a:rPr lang="en-US" b="1" dirty="0" smtClean="0"/>
              <a:t>[11] But the meek shall inherit the earth, And shall delight themselves in the abundance of peace. </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Example Of Moses (Numbers 12:1-10)</a:t>
            </a:r>
            <a:r>
              <a:rPr lang="en-US" i="1" dirty="0" smtClean="0"/>
              <a:t/>
            </a:r>
            <a:br>
              <a:rPr lang="en-US" i="1" dirty="0" smtClean="0"/>
            </a:br>
            <a:endParaRPr lang="en-US" dirty="0"/>
          </a:p>
        </p:txBody>
      </p:sp>
      <p:sp>
        <p:nvSpPr>
          <p:cNvPr id="3" name="Content Placeholder 2"/>
          <p:cNvSpPr>
            <a:spLocks noGrp="1"/>
          </p:cNvSpPr>
          <p:nvPr>
            <p:ph idx="1"/>
          </p:nvPr>
        </p:nvSpPr>
        <p:spPr>
          <a:xfrm>
            <a:off x="381000" y="914400"/>
            <a:ext cx="8229600" cy="5943600"/>
          </a:xfrm>
        </p:spPr>
        <p:txBody>
          <a:bodyPr>
            <a:noAutofit/>
          </a:bodyPr>
          <a:lstStyle/>
          <a:p>
            <a:r>
              <a:rPr lang="en-US" b="1" dirty="0" smtClean="0"/>
              <a:t>Deuteronomy 7:1-5 (NKJV)</a:t>
            </a:r>
          </a:p>
          <a:p>
            <a:r>
              <a:rPr lang="en-US" b="1" dirty="0" smtClean="0"/>
              <a:t>[7:1] “When the LORD your God brings you into the land which you go to possess, and has cast out many nations before you, the Hittites and the </a:t>
            </a:r>
            <a:r>
              <a:rPr lang="en-US" b="1" dirty="0" err="1" smtClean="0"/>
              <a:t>Girgashites</a:t>
            </a:r>
            <a:r>
              <a:rPr lang="en-US" b="1" dirty="0" smtClean="0"/>
              <a:t> and the Amorites and the Canaanites and the </a:t>
            </a:r>
            <a:r>
              <a:rPr lang="en-US" b="1" dirty="0" err="1" smtClean="0"/>
              <a:t>Perizzites</a:t>
            </a:r>
            <a:r>
              <a:rPr lang="en-US" b="1" dirty="0" smtClean="0"/>
              <a:t> and the </a:t>
            </a:r>
            <a:r>
              <a:rPr lang="en-US" b="1" dirty="0" err="1" smtClean="0"/>
              <a:t>Hivites</a:t>
            </a:r>
            <a:r>
              <a:rPr lang="en-US" b="1" dirty="0" smtClean="0"/>
              <a:t> and the </a:t>
            </a:r>
            <a:r>
              <a:rPr lang="en-US" b="1" dirty="0" err="1" smtClean="0"/>
              <a:t>Jebusites</a:t>
            </a:r>
            <a:r>
              <a:rPr lang="en-US" b="1" dirty="0" smtClean="0"/>
              <a:t>, seven nations greater and mightier than you, [2] “and when the LORD your God delivers them over to you, you shall conquer them </a:t>
            </a:r>
            <a:r>
              <a:rPr lang="en-US" b="1" i="1" dirty="0" smtClean="0"/>
              <a:t>and </a:t>
            </a:r>
            <a:r>
              <a:rPr lang="en-US" b="1" dirty="0" smtClean="0"/>
              <a:t>utterly destroy them. You shall make no covenant with them nor show mercy to them….</a:t>
            </a:r>
          </a:p>
          <a:p>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1492</TotalTime>
  <Words>1343</Words>
  <Application>Microsoft Office PowerPoint</Application>
  <PresentationFormat>On-screen Show (4:3)</PresentationFormat>
  <Paragraphs>151</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 "Blessed are the meek. for they shall inherit the earth." (Matt, 5:5) </vt:lpstr>
      <vt:lpstr>Meekness Mentioned In Other Scriptures</vt:lpstr>
      <vt:lpstr>What is Meekness?</vt:lpstr>
      <vt:lpstr>         What is Meekness? </vt:lpstr>
      <vt:lpstr>What is Meekness? </vt:lpstr>
      <vt:lpstr>Who are the meek? </vt:lpstr>
      <vt:lpstr>Who are the meek? </vt:lpstr>
      <vt:lpstr>Example Of Moses (Numbers 12:1-10) </vt:lpstr>
      <vt:lpstr>Example Of Moses (Numbers 12:1-10) </vt:lpstr>
      <vt:lpstr>  Example Of Christ (1 Pet. 2:21-23) </vt:lpstr>
      <vt:lpstr>  Example Of Christ (1 Pet. 2:21-23) </vt:lpstr>
      <vt:lpstr>What Does It Mean To "Inherit The Earth?"</vt:lpstr>
      <vt:lpstr>What Does It Mean To "Inherit The Earth?"</vt:lpstr>
      <vt:lpstr>In a sense, we own the land now</vt:lpstr>
      <vt:lpstr>Isaiah forsees the glory of Zion.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"Blessed am the meek. for they shall inherit the earth." (Matt, 5:5)</dc:title>
  <dc:creator>Walter Leamons</dc:creator>
  <cp:lastModifiedBy>Walter Leamons</cp:lastModifiedBy>
  <cp:revision>150</cp:revision>
  <dcterms:created xsi:type="dcterms:W3CDTF">2017-08-14T20:26:43Z</dcterms:created>
  <dcterms:modified xsi:type="dcterms:W3CDTF">2017-08-18T11:59:54Z</dcterms:modified>
</cp:coreProperties>
</file>