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638" autoAdjust="0"/>
  </p:normalViewPr>
  <p:slideViewPr>
    <p:cSldViewPr>
      <p:cViewPr varScale="1">
        <p:scale>
          <a:sx n="45" d="100"/>
          <a:sy n="45" d="100"/>
        </p:scale>
        <p:origin x="-159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56C716-7594-44D1-BEC7-B310D0FDAB01}" type="datetimeFigureOut">
              <a:rPr lang="en-US" smtClean="0"/>
              <a:pPr/>
              <a:t>8/7/2017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D255C-CC79-44E9-9722-360EF94D7A9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tudybible.info/TR-KJV_Strongs-ERV/Luke%2021:3" TargetMode="External"/><Relationship Id="rId13" Type="http://schemas.openxmlformats.org/officeDocument/2006/relationships/hyperlink" Target="http://studybible.info/TR-KJV_Strongs-ERV/James%202:2" TargetMode="External"/><Relationship Id="rId18" Type="http://schemas.openxmlformats.org/officeDocument/2006/relationships/hyperlink" Target="http://studybible.info/TR-KJV_Strongs-ERV/Luke%2014:13" TargetMode="External"/><Relationship Id="rId26" Type="http://schemas.openxmlformats.org/officeDocument/2006/relationships/hyperlink" Target="http://studybible.info/strongs/G3998" TargetMode="External"/><Relationship Id="rId3" Type="http://schemas.openxmlformats.org/officeDocument/2006/relationships/hyperlink" Target="http://studybible.info/strongs/G4434" TargetMode="External"/><Relationship Id="rId21" Type="http://schemas.openxmlformats.org/officeDocument/2006/relationships/hyperlink" Target="http://studybible.info/TR-KJV_Strongs-ERV/Romans%2015:26" TargetMode="External"/><Relationship Id="rId34" Type="http://schemas.openxmlformats.org/officeDocument/2006/relationships/hyperlink" Target="http://studybible.info/TR-KJV_Strongs-ERV/2%20Corinthians%208:9" TargetMode="External"/><Relationship Id="rId7" Type="http://schemas.openxmlformats.org/officeDocument/2006/relationships/hyperlink" Target="http://studybible.info/TR-KJV_Strongs-ERV/Matthew%2026:11" TargetMode="External"/><Relationship Id="rId12" Type="http://schemas.openxmlformats.org/officeDocument/2006/relationships/hyperlink" Target="http://studybible.info/TR-KJV_Strongs-ERV/John%2013:29" TargetMode="External"/><Relationship Id="rId17" Type="http://schemas.openxmlformats.org/officeDocument/2006/relationships/hyperlink" Target="http://studybible.info/TR-KJV_Strongs-ERV/Mark%2010:21" TargetMode="External"/><Relationship Id="rId25" Type="http://schemas.openxmlformats.org/officeDocument/2006/relationships/hyperlink" Target="http://studybible.info/TR-KJV_Strongs-ERV/Revelation%203:17" TargetMode="External"/><Relationship Id="rId33" Type="http://schemas.openxmlformats.org/officeDocument/2006/relationships/hyperlink" Target="http://studybible.info/strongs/G4433" TargetMode="External"/><Relationship Id="rId2" Type="http://schemas.openxmlformats.org/officeDocument/2006/relationships/slide" Target="../slides/slide2.xml"/><Relationship Id="rId16" Type="http://schemas.openxmlformats.org/officeDocument/2006/relationships/hyperlink" Target="http://studybible.info/TR-KJV_Strongs-ERV/Matthew%2019:21" TargetMode="External"/><Relationship Id="rId20" Type="http://schemas.openxmlformats.org/officeDocument/2006/relationships/hyperlink" Target="http://studybible.info/TR-KJV_Strongs-ERV/Luke%2018:22" TargetMode="External"/><Relationship Id="rId29" Type="http://schemas.openxmlformats.org/officeDocument/2006/relationships/hyperlink" Target="http://studybible.info/ABP_Strongs-ABP_GRK-LXX_WH-KJV_Strongs-ERV/Proverbs%2028:15" TargetMode="External"/><Relationship Id="rId1" Type="http://schemas.openxmlformats.org/officeDocument/2006/relationships/notesMaster" Target="../notesMasters/notesMaster1.xml"/><Relationship Id="rId6" Type="http://schemas.openxmlformats.org/officeDocument/2006/relationships/hyperlink" Target="http://studybible.info/TR-KJV_Strongs-ERV/Matthew%2026:9" TargetMode="External"/><Relationship Id="rId11" Type="http://schemas.openxmlformats.org/officeDocument/2006/relationships/hyperlink" Target="http://studybible.info/TR-KJV_Strongs-ERV/John%2012:8" TargetMode="External"/><Relationship Id="rId24" Type="http://schemas.openxmlformats.org/officeDocument/2006/relationships/hyperlink" Target="http://studybible.info/TR-KJV_Strongs-ERV/Luke%206:20" TargetMode="External"/><Relationship Id="rId32" Type="http://schemas.openxmlformats.org/officeDocument/2006/relationships/hyperlink" Target="http://studybible.info/TR-KJV_Strongs-ERV/2%20Corinthians%209:9" TargetMode="External"/><Relationship Id="rId5" Type="http://schemas.openxmlformats.org/officeDocument/2006/relationships/hyperlink" Target="http://studybible.info/TR-KJV_Strongs-ERV/Matthew%2011:5" TargetMode="External"/><Relationship Id="rId15" Type="http://schemas.openxmlformats.org/officeDocument/2006/relationships/hyperlink" Target="http://studybible.info/TR-KJV_Strongs-ERV/James%202:6" TargetMode="External"/><Relationship Id="rId23" Type="http://schemas.openxmlformats.org/officeDocument/2006/relationships/hyperlink" Target="http://studybible.info/TR-KJV_Strongs-ERV/Matthew%205:3" TargetMode="External"/><Relationship Id="rId28" Type="http://schemas.openxmlformats.org/officeDocument/2006/relationships/hyperlink" Target="http://studybible.info/ABP_Strongs-ABP_GRK-LXX_WH-KJV_Strongs-ERV/Exodus%2022:25" TargetMode="External"/><Relationship Id="rId10" Type="http://schemas.openxmlformats.org/officeDocument/2006/relationships/hyperlink" Target="http://studybible.info/TR-KJV_Strongs-ERV/John%2012:6" TargetMode="External"/><Relationship Id="rId19" Type="http://schemas.openxmlformats.org/officeDocument/2006/relationships/hyperlink" Target="http://studybible.info/TR-KJV_Strongs-ERV/Luke%2014:21" TargetMode="External"/><Relationship Id="rId31" Type="http://schemas.openxmlformats.org/officeDocument/2006/relationships/hyperlink" Target="http://studybible.info/strongs/G3993" TargetMode="External"/><Relationship Id="rId4" Type="http://schemas.openxmlformats.org/officeDocument/2006/relationships/hyperlink" Target="http://studybible.info/vines/Be" TargetMode="External"/><Relationship Id="rId9" Type="http://schemas.openxmlformats.org/officeDocument/2006/relationships/hyperlink" Target="http://studybible.info/TR-KJV_Strongs-ERV/John%2012:5" TargetMode="External"/><Relationship Id="rId14" Type="http://schemas.openxmlformats.org/officeDocument/2006/relationships/hyperlink" Target="http://studybible.info/TR-KJV_Strongs-ERV/James%202:3" TargetMode="External"/><Relationship Id="rId22" Type="http://schemas.openxmlformats.org/officeDocument/2006/relationships/hyperlink" Target="http://studybible.info/TR-KJV_Strongs-ERV/Galatians%202:10" TargetMode="External"/><Relationship Id="rId27" Type="http://schemas.openxmlformats.org/officeDocument/2006/relationships/hyperlink" Target="http://studybible.info/TR-KJV_Strongs-ERV/Luke%2021:2" TargetMode="External"/><Relationship Id="rId30" Type="http://schemas.openxmlformats.org/officeDocument/2006/relationships/hyperlink" Target="http://studybible.info/ABP_Strongs-ABP_GRK-LXX_WH-KJV_Strongs-ERV/Proverbs%2029:7"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i="1" kern="1200" dirty="0" smtClean="0">
                <a:solidFill>
                  <a:schemeClr val="tx1"/>
                </a:solidFill>
                <a:latin typeface="+mn-lt"/>
                <a:ea typeface="+mn-ea"/>
                <a:cs typeface="+mn-cs"/>
              </a:rPr>
              <a:t>Introduction</a:t>
            </a:r>
          </a:p>
          <a:p>
            <a:pPr lvl="0"/>
            <a:r>
              <a:rPr lang="en-US" sz="1200" i="0" kern="1200" dirty="0" smtClean="0">
                <a:solidFill>
                  <a:schemeClr val="tx1"/>
                </a:solidFill>
                <a:latin typeface="+mn-lt"/>
                <a:ea typeface="+mn-ea"/>
                <a:cs typeface="+mn-cs"/>
              </a:rPr>
              <a:t>According to Jesus, true happiness is related to some sort of poverty.</a:t>
            </a:r>
            <a:endParaRPr lang="en-US" sz="1200" i="1" kern="1200" dirty="0" smtClean="0">
              <a:solidFill>
                <a:schemeClr val="tx1"/>
              </a:solidFill>
              <a:latin typeface="+mn-lt"/>
              <a:ea typeface="+mn-ea"/>
              <a:cs typeface="+mn-cs"/>
            </a:endParaRPr>
          </a:p>
          <a:p>
            <a:pPr lvl="0"/>
            <a:r>
              <a:rPr lang="en-US" sz="1200" i="0" kern="1200" dirty="0" smtClean="0">
                <a:solidFill>
                  <a:schemeClr val="tx1"/>
                </a:solidFill>
                <a:latin typeface="+mn-lt"/>
                <a:ea typeface="+mn-ea"/>
                <a:cs typeface="+mn-cs"/>
              </a:rPr>
              <a:t>The Greeks had two words for poor: </a:t>
            </a:r>
            <a:r>
              <a:rPr lang="en-US" sz="1200" i="1" kern="1200" dirty="0" err="1" smtClean="0">
                <a:solidFill>
                  <a:schemeClr val="tx1"/>
                </a:solidFill>
                <a:latin typeface="+mn-lt"/>
                <a:ea typeface="+mn-ea"/>
                <a:cs typeface="+mn-cs"/>
              </a:rPr>
              <a:t>penes</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a:t>
            </a:r>
            <a:r>
              <a:rPr lang="en-US" sz="1200" i="1" kern="1200" dirty="0" err="1" smtClean="0">
                <a:solidFill>
                  <a:schemeClr val="tx1"/>
                </a:solidFill>
                <a:latin typeface="+mn-lt"/>
                <a:ea typeface="+mn-ea"/>
                <a:cs typeface="+mn-cs"/>
              </a:rPr>
              <a:t>ptochos</a:t>
            </a:r>
            <a:r>
              <a:rPr lang="en-US" sz="1200" i="1" kern="1200" dirty="0" smtClean="0">
                <a:solidFill>
                  <a:schemeClr val="tx1"/>
                </a:solidFill>
                <a:latin typeface="+mn-lt"/>
                <a:ea typeface="+mn-ea"/>
                <a:cs typeface="+mn-cs"/>
              </a:rPr>
              <a:t>.</a:t>
            </a:r>
          </a:p>
          <a:p>
            <a:r>
              <a:rPr lang="en-US" sz="1200" i="1" kern="1200" dirty="0" smtClean="0">
                <a:solidFill>
                  <a:schemeClr val="tx1"/>
                </a:solidFill>
                <a:latin typeface="+mn-lt"/>
                <a:ea typeface="+mn-ea"/>
                <a:cs typeface="+mn-cs"/>
              </a:rPr>
              <a:t>A.	</a:t>
            </a:r>
            <a:r>
              <a:rPr lang="en-US" sz="1200" i="1" kern="1200" dirty="0" err="1" smtClean="0">
                <a:solidFill>
                  <a:schemeClr val="tx1"/>
                </a:solidFill>
                <a:latin typeface="+mn-lt"/>
                <a:ea typeface="+mn-ea"/>
                <a:cs typeface="+mn-cs"/>
              </a:rPr>
              <a:t>Penes</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describes a working man—he had nothing extra, but wasn't destitute.</a:t>
            </a:r>
            <a:endParaRPr lang="en-US" sz="1200" i="1"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B.	</a:t>
            </a:r>
            <a:r>
              <a:rPr lang="en-US" sz="1200" i="1" kern="1200" dirty="0" err="1" smtClean="0">
                <a:solidFill>
                  <a:schemeClr val="tx1"/>
                </a:solidFill>
                <a:latin typeface="+mn-lt"/>
                <a:ea typeface="+mn-ea"/>
                <a:cs typeface="+mn-cs"/>
              </a:rPr>
              <a:t>Ptochos</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(used in Matt. 5:3) means absolute and abject poverty.</a:t>
            </a:r>
            <a:endParaRPr lang="en-US" sz="1200" i="1" kern="1200" dirty="0" smtClean="0">
              <a:solidFill>
                <a:schemeClr val="tx1"/>
              </a:solidFill>
              <a:latin typeface="+mn-lt"/>
              <a:ea typeface="+mn-ea"/>
              <a:cs typeface="+mn-cs"/>
            </a:endParaRPr>
          </a:p>
          <a:p>
            <a:pPr lvl="0"/>
            <a:r>
              <a:rPr lang="en-US" sz="1200" i="0" kern="1200" dirty="0" smtClean="0">
                <a:solidFill>
                  <a:schemeClr val="tx1"/>
                </a:solidFill>
                <a:latin typeface="+mn-lt"/>
                <a:ea typeface="+mn-ea"/>
                <a:cs typeface="+mn-cs"/>
              </a:rPr>
              <a:t>The root word means to cower, to be beaten to the knees.</a:t>
            </a:r>
            <a:endParaRPr lang="en-US" sz="1200" i="1" kern="1200" dirty="0" smtClean="0">
              <a:solidFill>
                <a:schemeClr val="tx1"/>
              </a:solidFill>
              <a:latin typeface="+mn-lt"/>
              <a:ea typeface="+mn-ea"/>
              <a:cs typeface="+mn-cs"/>
            </a:endParaRPr>
          </a:p>
          <a:p>
            <a:pPr lvl="0"/>
            <a:r>
              <a:rPr lang="en-US" sz="1200" i="0" kern="1200" dirty="0" smtClean="0">
                <a:solidFill>
                  <a:schemeClr val="tx1"/>
                </a:solidFill>
                <a:latin typeface="+mn-lt"/>
                <a:ea typeface="+mn-ea"/>
                <a:cs typeface="+mn-cs"/>
              </a:rPr>
              <a:t>The first man has nothing extra; the second has nothing at all.</a:t>
            </a:r>
            <a:endParaRPr lang="en-US" sz="1200" i="1"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III.	Jesus had been preaching repentance to large crowds.</a:t>
            </a:r>
            <a:endParaRPr lang="en-US" sz="1200" i="1"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A.	Beatitudes are in a definite order; they are not haphazardly presented.</a:t>
            </a:r>
            <a:endParaRPr lang="en-US" sz="1200" i="1"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B.	It is a picture of a man turning to God.</a:t>
            </a:r>
            <a:endParaRPr lang="en-US" sz="1200" i="1"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C.	No one is in the Kingdom who is not poor in spirit.</a:t>
            </a:r>
            <a:endParaRPr lang="en-US" sz="1200" i="1" kern="1200" dirty="0" smtClean="0">
              <a:solidFill>
                <a:schemeClr val="tx1"/>
              </a:solidFill>
              <a:latin typeface="+mn-lt"/>
              <a:ea typeface="+mn-ea"/>
              <a:cs typeface="+mn-cs"/>
            </a:endParaRPr>
          </a:p>
          <a:p>
            <a:pPr marL="228600" indent="-228600">
              <a:buAutoNum type="alphaUcPeriod" startAt="4"/>
            </a:pPr>
            <a:r>
              <a:rPr lang="en-US" sz="1200" i="0" kern="1200" dirty="0" smtClean="0">
                <a:solidFill>
                  <a:schemeClr val="tx1"/>
                </a:solidFill>
                <a:latin typeface="+mn-lt"/>
                <a:ea typeface="+mn-ea"/>
                <a:cs typeface="+mn-cs"/>
              </a:rPr>
              <a:t>This Beatitude is an emptying of one's self; the rest speak of a filling.</a:t>
            </a:r>
          </a:p>
          <a:p>
            <a:r>
              <a:rPr lang="en-US" dirty="0" smtClean="0"/>
              <a:t>Poor</a:t>
            </a:r>
          </a:p>
          <a:p>
            <a:r>
              <a:rPr lang="en-US" dirty="0" smtClean="0"/>
              <a:t>[ A-1,Adjective,</a:t>
            </a:r>
            <a:r>
              <a:rPr lang="en-US" dirty="0" smtClean="0">
                <a:hlinkClick r:id="rId3" tooltip="G4434"/>
              </a:rPr>
              <a:t>G4434</a:t>
            </a:r>
            <a:r>
              <a:rPr lang="en-US" dirty="0" smtClean="0"/>
              <a:t>, </a:t>
            </a:r>
            <a:r>
              <a:rPr lang="en-US" i="1" dirty="0" err="1" smtClean="0"/>
              <a:t>ptochos</a:t>
            </a:r>
            <a:r>
              <a:rPr lang="en-US" dirty="0" smtClean="0"/>
              <a:t> ] </a:t>
            </a:r>
            <a:br>
              <a:rPr lang="en-US" dirty="0" smtClean="0"/>
            </a:br>
            <a:r>
              <a:rPr lang="en-US" dirty="0" smtClean="0"/>
              <a:t>for which See </a:t>
            </a:r>
            <a:r>
              <a:rPr lang="en-US" dirty="0" smtClean="0">
                <a:hlinkClick r:id="rId4" tooltip="Be"/>
              </a:rPr>
              <a:t>BEG</a:t>
            </a:r>
            <a:r>
              <a:rPr lang="en-US" dirty="0" smtClean="0"/>
              <a:t>, B, has the broad sense of poor," </a:t>
            </a:r>
            <a:br>
              <a:rPr lang="en-US" dirty="0" smtClean="0"/>
            </a:br>
            <a:r>
              <a:rPr lang="en-US" dirty="0" smtClean="0"/>
              <a:t>(a) literally, e.g., </a:t>
            </a:r>
            <a:r>
              <a:rPr lang="en-US" sz="1200" u="none" strike="noStrike" kern="1200" dirty="0" smtClean="0">
                <a:solidFill>
                  <a:schemeClr val="tx1"/>
                </a:solidFill>
                <a:latin typeface="+mn-lt"/>
                <a:ea typeface="+mn-ea"/>
                <a:cs typeface="+mn-cs"/>
                <a:hlinkClick r:id="rId5" tooltip="Matthew 11:5 TR-KJV_Strongs-ERV"/>
              </a:rPr>
              <a:t>Matthew 11:5</a:t>
            </a:r>
            <a:r>
              <a:rPr lang="en-US" dirty="0" smtClean="0"/>
              <a:t>; </a:t>
            </a:r>
            <a:r>
              <a:rPr lang="en-US" sz="1200" u="none" strike="noStrike" kern="1200" dirty="0" smtClean="0">
                <a:solidFill>
                  <a:schemeClr val="tx1"/>
                </a:solidFill>
                <a:latin typeface="+mn-lt"/>
                <a:ea typeface="+mn-ea"/>
                <a:cs typeface="+mn-cs"/>
                <a:hlinkClick r:id="rId6" tooltip="Matthew 26:9 TR-KJV_Strongs-ERV"/>
              </a:rPr>
              <a:t>Matthew 26:9</a:t>
            </a:r>
            <a:r>
              <a:rPr lang="en-US" dirty="0" smtClean="0"/>
              <a:t>, </a:t>
            </a:r>
            <a:r>
              <a:rPr lang="en-US" sz="1200" u="none" strike="noStrike" kern="1200" dirty="0" smtClean="0">
                <a:solidFill>
                  <a:schemeClr val="tx1"/>
                </a:solidFill>
                <a:latin typeface="+mn-lt"/>
                <a:ea typeface="+mn-ea"/>
                <a:cs typeface="+mn-cs"/>
                <a:hlinkClick r:id="rId7" tooltip="Matthew 26:11 TR-KJV_Strongs-ERV"/>
              </a:rPr>
              <a:t>Matthew 26:11</a:t>
            </a:r>
            <a:r>
              <a:rPr lang="en-US" dirty="0" smtClean="0"/>
              <a:t>; </a:t>
            </a:r>
            <a:r>
              <a:rPr lang="en-US" sz="1200" u="none" strike="noStrike" kern="1200" dirty="0" smtClean="0">
                <a:solidFill>
                  <a:schemeClr val="tx1"/>
                </a:solidFill>
                <a:latin typeface="+mn-lt"/>
                <a:ea typeface="+mn-ea"/>
                <a:cs typeface="+mn-cs"/>
                <a:hlinkClick r:id="rId8" tooltip="Luke 21:3 TR-KJV_Strongs-ERV"/>
              </a:rPr>
              <a:t>Luke 21:3</a:t>
            </a:r>
            <a:r>
              <a:rPr lang="en-US" dirty="0" smtClean="0"/>
              <a:t> (with stress on the word, "a conspicuously poor widow"); </a:t>
            </a:r>
            <a:r>
              <a:rPr lang="en-US" sz="1200" u="none" strike="noStrike" kern="1200" dirty="0" smtClean="0">
                <a:solidFill>
                  <a:schemeClr val="tx1"/>
                </a:solidFill>
                <a:latin typeface="+mn-lt"/>
                <a:ea typeface="+mn-ea"/>
                <a:cs typeface="+mn-cs"/>
                <a:hlinkClick r:id="rId9" tooltip="John 12:5 TR-KJV_Strongs-ERV"/>
              </a:rPr>
              <a:t>John 12:5</a:t>
            </a:r>
            <a:r>
              <a:rPr lang="en-US" dirty="0" smtClean="0"/>
              <a:t>-</a:t>
            </a:r>
            <a:r>
              <a:rPr lang="en-US" sz="1200" u="none" strike="noStrike" kern="1200" dirty="0" smtClean="0">
                <a:solidFill>
                  <a:schemeClr val="tx1"/>
                </a:solidFill>
                <a:latin typeface="+mn-lt"/>
                <a:ea typeface="+mn-ea"/>
                <a:cs typeface="+mn-cs"/>
                <a:hlinkClick r:id="rId10" tooltip="John 12:6 TR-KJV_Strongs-ERV"/>
              </a:rPr>
              <a:t>John 12:6</a:t>
            </a:r>
            <a:r>
              <a:rPr lang="en-US" dirty="0" smtClean="0"/>
              <a:t>, </a:t>
            </a:r>
            <a:r>
              <a:rPr lang="en-US" sz="1200" u="none" strike="noStrike" kern="1200" dirty="0" smtClean="0">
                <a:solidFill>
                  <a:schemeClr val="tx1"/>
                </a:solidFill>
                <a:latin typeface="+mn-lt"/>
                <a:ea typeface="+mn-ea"/>
                <a:cs typeface="+mn-cs"/>
                <a:hlinkClick r:id="rId11" tooltip="John 12:8 TR-KJV_Strongs-ERV"/>
              </a:rPr>
              <a:t>John 12:8</a:t>
            </a:r>
            <a:r>
              <a:rPr lang="en-US" dirty="0" smtClean="0"/>
              <a:t>; </a:t>
            </a:r>
            <a:r>
              <a:rPr lang="en-US" sz="1200" u="none" strike="noStrike" kern="1200" dirty="0" smtClean="0">
                <a:solidFill>
                  <a:schemeClr val="tx1"/>
                </a:solidFill>
                <a:latin typeface="+mn-lt"/>
                <a:ea typeface="+mn-ea"/>
                <a:cs typeface="+mn-cs"/>
                <a:hlinkClick r:id="rId12" tooltip="John 13:29 TR-KJV_Strongs-ERV"/>
              </a:rPr>
              <a:t>John 13:29</a:t>
            </a:r>
            <a:r>
              <a:rPr lang="en-US" dirty="0" smtClean="0"/>
              <a:t>; </a:t>
            </a:r>
            <a:r>
              <a:rPr lang="en-US" sz="1200" u="none" strike="noStrike" kern="1200" dirty="0" smtClean="0">
                <a:solidFill>
                  <a:schemeClr val="tx1"/>
                </a:solidFill>
                <a:latin typeface="+mn-lt"/>
                <a:ea typeface="+mn-ea"/>
                <a:cs typeface="+mn-cs"/>
                <a:hlinkClick r:id="rId13" tooltip="James 2:2 TR-KJV_Strongs-ERV"/>
              </a:rPr>
              <a:t>James 2:2</a:t>
            </a:r>
            <a:r>
              <a:rPr lang="en-US" dirty="0" smtClean="0"/>
              <a:t>-</a:t>
            </a:r>
            <a:r>
              <a:rPr lang="en-US" sz="1200" u="none" strike="noStrike" kern="1200" dirty="0" smtClean="0">
                <a:solidFill>
                  <a:schemeClr val="tx1"/>
                </a:solidFill>
                <a:latin typeface="+mn-lt"/>
                <a:ea typeface="+mn-ea"/>
                <a:cs typeface="+mn-cs"/>
                <a:hlinkClick r:id="rId14" tooltip="James 2:3 TR-KJV_Strongs-ERV"/>
              </a:rPr>
              <a:t>James 2:3</a:t>
            </a:r>
            <a:r>
              <a:rPr lang="en-US" dirty="0" smtClean="0"/>
              <a:t>, </a:t>
            </a:r>
            <a:r>
              <a:rPr lang="en-US" sz="1200" u="none" strike="noStrike" kern="1200" dirty="0" smtClean="0">
                <a:solidFill>
                  <a:schemeClr val="tx1"/>
                </a:solidFill>
                <a:latin typeface="+mn-lt"/>
                <a:ea typeface="+mn-ea"/>
                <a:cs typeface="+mn-cs"/>
                <a:hlinkClick r:id="rId15" tooltip="James 2:6 TR-KJV_Strongs-ERV"/>
              </a:rPr>
              <a:t>James 2:6</a:t>
            </a:r>
            <a:r>
              <a:rPr lang="en-US" dirty="0" smtClean="0"/>
              <a:t>; the "poor" are constantly the subjects of injunctions to assist them, </a:t>
            </a:r>
            <a:r>
              <a:rPr lang="en-US" sz="1200" u="none" strike="noStrike" kern="1200" dirty="0" smtClean="0">
                <a:solidFill>
                  <a:schemeClr val="tx1"/>
                </a:solidFill>
                <a:latin typeface="+mn-lt"/>
                <a:ea typeface="+mn-ea"/>
                <a:cs typeface="+mn-cs"/>
                <a:hlinkClick r:id="rId16" tooltip="Matthew 19:21 TR-KJV_Strongs-ERV"/>
              </a:rPr>
              <a:t>Matthew 19:21</a:t>
            </a:r>
            <a:r>
              <a:rPr lang="en-US" dirty="0" smtClean="0"/>
              <a:t>; </a:t>
            </a:r>
            <a:r>
              <a:rPr lang="en-US" sz="1200" u="none" strike="noStrike" kern="1200" dirty="0" smtClean="0">
                <a:solidFill>
                  <a:schemeClr val="tx1"/>
                </a:solidFill>
                <a:latin typeface="+mn-lt"/>
                <a:ea typeface="+mn-ea"/>
                <a:cs typeface="+mn-cs"/>
                <a:hlinkClick r:id="rId17" tooltip="Mark 10:21 TR-KJV_Strongs-ERV"/>
              </a:rPr>
              <a:t>Mark 10:21</a:t>
            </a:r>
            <a:r>
              <a:rPr lang="en-US" dirty="0" smtClean="0"/>
              <a:t>; </a:t>
            </a:r>
            <a:r>
              <a:rPr lang="en-US" sz="1200" u="none" strike="noStrike" kern="1200" dirty="0" smtClean="0">
                <a:solidFill>
                  <a:schemeClr val="tx1"/>
                </a:solidFill>
                <a:latin typeface="+mn-lt"/>
                <a:ea typeface="+mn-ea"/>
                <a:cs typeface="+mn-cs"/>
                <a:hlinkClick r:id="rId18" tooltip="Luke 14:13 TR-KJV_Strongs-ERV"/>
              </a:rPr>
              <a:t>Luke 14:13</a:t>
            </a:r>
            <a:r>
              <a:rPr lang="en-US" dirty="0" smtClean="0"/>
              <a:t>, </a:t>
            </a:r>
            <a:r>
              <a:rPr lang="en-US" sz="1200" u="none" strike="noStrike" kern="1200" dirty="0" smtClean="0">
                <a:solidFill>
                  <a:schemeClr val="tx1"/>
                </a:solidFill>
                <a:latin typeface="+mn-lt"/>
                <a:ea typeface="+mn-ea"/>
                <a:cs typeface="+mn-cs"/>
                <a:hlinkClick r:id="rId19" tooltip="Luke 14:21 TR-KJV_Strongs-ERV"/>
              </a:rPr>
              <a:t>Luke 14:21</a:t>
            </a:r>
            <a:r>
              <a:rPr lang="en-US" dirty="0" smtClean="0"/>
              <a:t>; </a:t>
            </a:r>
            <a:r>
              <a:rPr lang="en-US" sz="1200" u="none" strike="noStrike" kern="1200" dirty="0" smtClean="0">
                <a:solidFill>
                  <a:schemeClr val="tx1"/>
                </a:solidFill>
                <a:latin typeface="+mn-lt"/>
                <a:ea typeface="+mn-ea"/>
                <a:cs typeface="+mn-cs"/>
                <a:hlinkClick r:id="rId20" tooltip="Luke 18:22 TR-KJV_Strongs-ERV"/>
              </a:rPr>
              <a:t>Luke 18:22</a:t>
            </a:r>
            <a:r>
              <a:rPr lang="en-US" dirty="0" smtClean="0"/>
              <a:t>; </a:t>
            </a:r>
            <a:r>
              <a:rPr lang="en-US" sz="1200" u="none" strike="noStrike" kern="1200" dirty="0" smtClean="0">
                <a:solidFill>
                  <a:schemeClr val="tx1"/>
                </a:solidFill>
                <a:latin typeface="+mn-lt"/>
                <a:ea typeface="+mn-ea"/>
                <a:cs typeface="+mn-cs"/>
                <a:hlinkClick r:id="rId21" tooltip="Romans 15:26 TR-KJV_Strongs-ERV"/>
              </a:rPr>
              <a:t>Romans 15:26</a:t>
            </a:r>
            <a:r>
              <a:rPr lang="en-US" dirty="0" smtClean="0"/>
              <a:t>; </a:t>
            </a:r>
            <a:r>
              <a:rPr lang="en-US" sz="1200" u="none" strike="noStrike" kern="1200" dirty="0" smtClean="0">
                <a:solidFill>
                  <a:schemeClr val="tx1"/>
                </a:solidFill>
                <a:latin typeface="+mn-lt"/>
                <a:ea typeface="+mn-ea"/>
                <a:cs typeface="+mn-cs"/>
                <a:hlinkClick r:id="rId22" tooltip="Galatians 2:10 TR-KJV_Strongs-ERV"/>
              </a:rPr>
              <a:t>Galatians 2:10</a:t>
            </a:r>
            <a:r>
              <a:rPr lang="en-US" dirty="0" smtClean="0"/>
              <a:t>; </a:t>
            </a:r>
            <a:br>
              <a:rPr lang="en-US" dirty="0" smtClean="0"/>
            </a:br>
            <a:r>
              <a:rPr lang="en-US" dirty="0" smtClean="0"/>
              <a:t>(b) metaphorically, </a:t>
            </a:r>
            <a:r>
              <a:rPr lang="en-US" sz="1200" u="none" strike="noStrike" kern="1200" dirty="0" smtClean="0">
                <a:solidFill>
                  <a:schemeClr val="tx1"/>
                </a:solidFill>
                <a:latin typeface="+mn-lt"/>
                <a:ea typeface="+mn-ea"/>
                <a:cs typeface="+mn-cs"/>
                <a:hlinkClick r:id="rId23" tooltip="Matthew 5:3 TR-KJV_Strongs-ERV"/>
              </a:rPr>
              <a:t>Matthew 5:3</a:t>
            </a:r>
            <a:r>
              <a:rPr lang="en-US" dirty="0" smtClean="0"/>
              <a:t>; </a:t>
            </a:r>
            <a:r>
              <a:rPr lang="en-US" sz="1200" u="none" strike="noStrike" kern="1200" dirty="0" smtClean="0">
                <a:solidFill>
                  <a:schemeClr val="tx1"/>
                </a:solidFill>
                <a:latin typeface="+mn-lt"/>
                <a:ea typeface="+mn-ea"/>
                <a:cs typeface="+mn-cs"/>
                <a:hlinkClick r:id="rId24" tooltip="Luke 6:20 TR-KJV_Strongs-ERV"/>
              </a:rPr>
              <a:t>Luke 6:20</a:t>
            </a:r>
            <a:r>
              <a:rPr lang="en-US" dirty="0" smtClean="0"/>
              <a:t>; </a:t>
            </a:r>
            <a:r>
              <a:rPr lang="en-US" sz="1200" u="none" strike="noStrike" kern="1200" dirty="0" smtClean="0">
                <a:solidFill>
                  <a:schemeClr val="tx1"/>
                </a:solidFill>
                <a:latin typeface="+mn-lt"/>
                <a:ea typeface="+mn-ea"/>
                <a:cs typeface="+mn-cs"/>
                <a:hlinkClick r:id="rId25" tooltip="Revelation 3:17 TR-KJV_Strongs-ERV"/>
              </a:rPr>
              <a:t>Revelation 3:17</a:t>
            </a:r>
            <a:r>
              <a:rPr lang="en-US" dirty="0" smtClean="0"/>
              <a:t>. </a:t>
            </a:r>
            <a:br>
              <a:rPr lang="en-US" dirty="0" smtClean="0"/>
            </a:br>
            <a:r>
              <a:rPr lang="en-US" dirty="0" smtClean="0"/>
              <a:t/>
            </a:r>
            <a:br>
              <a:rPr lang="en-US" dirty="0" smtClean="0"/>
            </a:br>
            <a:r>
              <a:rPr lang="en-US" dirty="0" smtClean="0"/>
              <a:t>[ A-2,Adjective,</a:t>
            </a:r>
            <a:r>
              <a:rPr lang="en-US" dirty="0" smtClean="0">
                <a:hlinkClick r:id="rId26" tooltip="G3998"/>
              </a:rPr>
              <a:t>G3998</a:t>
            </a:r>
            <a:r>
              <a:rPr lang="en-US" dirty="0" smtClean="0"/>
              <a:t>, </a:t>
            </a:r>
            <a:r>
              <a:rPr lang="en-US" i="1" dirty="0" err="1" smtClean="0"/>
              <a:t>penichros</a:t>
            </a:r>
            <a:r>
              <a:rPr lang="en-US" dirty="0" smtClean="0"/>
              <a:t> ] </a:t>
            </a:r>
            <a:br>
              <a:rPr lang="en-US" dirty="0" smtClean="0"/>
            </a:br>
            <a:r>
              <a:rPr lang="en-US" dirty="0" smtClean="0"/>
              <a:t>akin to B, "needy, poor," is used of the widow in </a:t>
            </a:r>
            <a:r>
              <a:rPr lang="en-US" sz="1200" u="none" strike="noStrike" kern="1200" dirty="0" smtClean="0">
                <a:solidFill>
                  <a:schemeClr val="tx1"/>
                </a:solidFill>
                <a:latin typeface="+mn-lt"/>
                <a:ea typeface="+mn-ea"/>
                <a:cs typeface="+mn-cs"/>
                <a:hlinkClick r:id="rId27" tooltip="Luke 21:2 TR-KJV_Strongs-ERV"/>
              </a:rPr>
              <a:t>Luke 21:2</a:t>
            </a:r>
            <a:r>
              <a:rPr lang="en-US" dirty="0" smtClean="0"/>
              <a:t> (cp. No. 1, of the same woman, in </a:t>
            </a:r>
            <a:r>
              <a:rPr lang="en-US" sz="1200" u="none" strike="noStrike" kern="1200" dirty="0" smtClean="0">
                <a:solidFill>
                  <a:schemeClr val="tx1"/>
                </a:solidFill>
                <a:latin typeface="+mn-lt"/>
                <a:ea typeface="+mn-ea"/>
                <a:cs typeface="+mn-cs"/>
                <a:hlinkClick r:id="rId8" tooltip="Luke 21:3 TR-KJV_Strongs-ERV"/>
              </a:rPr>
              <a:t>Luke 21:3</a:t>
            </a:r>
            <a:r>
              <a:rPr lang="en-US" dirty="0" smtClean="0"/>
              <a:t>); it is used frequently in the papyri. In the Sept., </a:t>
            </a:r>
            <a:r>
              <a:rPr lang="en-US" sz="1200" u="none" strike="noStrike" kern="1200" dirty="0" smtClean="0">
                <a:solidFill>
                  <a:schemeClr val="tx1"/>
                </a:solidFill>
                <a:latin typeface="+mn-lt"/>
                <a:ea typeface="+mn-ea"/>
                <a:cs typeface="+mn-cs"/>
                <a:hlinkClick r:id="rId28" tooltip="Exodus 22:25 ABP_Strongs-ABP_GRK-LXX_WH-KJV_Strongs-ERV"/>
              </a:rPr>
              <a:t>Exodus 22:25</a:t>
            </a:r>
            <a:r>
              <a:rPr lang="en-US" dirty="0" smtClean="0"/>
              <a:t>; </a:t>
            </a:r>
            <a:r>
              <a:rPr lang="en-US" sz="1200" u="none" strike="noStrike" kern="1200" dirty="0" smtClean="0">
                <a:solidFill>
                  <a:schemeClr val="tx1"/>
                </a:solidFill>
                <a:latin typeface="+mn-lt"/>
                <a:ea typeface="+mn-ea"/>
                <a:cs typeface="+mn-cs"/>
                <a:hlinkClick r:id="rId29" tooltip="Proverbs 28:15 ABP_Strongs-ABP_GRK-LXX_WH-KJV_Strongs-ERV"/>
              </a:rPr>
              <a:t>Proverbs 28:15</a:t>
            </a:r>
            <a:r>
              <a:rPr lang="en-US" dirty="0" smtClean="0"/>
              <a:t>; </a:t>
            </a:r>
            <a:r>
              <a:rPr lang="en-US" sz="1200" u="none" strike="noStrike" kern="1200" dirty="0" smtClean="0">
                <a:solidFill>
                  <a:schemeClr val="tx1"/>
                </a:solidFill>
                <a:latin typeface="+mn-lt"/>
                <a:ea typeface="+mn-ea"/>
                <a:cs typeface="+mn-cs"/>
                <a:hlinkClick r:id="rId30" tooltip="Proverbs 29:7 ABP_Strongs-ABP_GRK-LXX_WH-KJV_Strongs-ERV"/>
              </a:rPr>
              <a:t>Proverbs 29:7</a:t>
            </a:r>
            <a:r>
              <a:rPr lang="en-US" dirty="0" smtClean="0"/>
              <a:t>. </a:t>
            </a:r>
            <a:br>
              <a:rPr lang="en-US" dirty="0" smtClean="0"/>
            </a:br>
            <a:r>
              <a:rPr lang="en-US" dirty="0" smtClean="0"/>
              <a:t/>
            </a:r>
            <a:br>
              <a:rPr lang="en-US" dirty="0" smtClean="0"/>
            </a:br>
            <a:r>
              <a:rPr lang="en-US" dirty="0" smtClean="0"/>
              <a:t>[ B-1,Noun,</a:t>
            </a:r>
            <a:r>
              <a:rPr lang="en-US" dirty="0" smtClean="0">
                <a:hlinkClick r:id="rId31" tooltip="G3993"/>
              </a:rPr>
              <a:t>G3993</a:t>
            </a:r>
            <a:r>
              <a:rPr lang="en-US" dirty="0" smtClean="0"/>
              <a:t>, </a:t>
            </a:r>
            <a:r>
              <a:rPr lang="en-US" i="1" dirty="0" err="1" smtClean="0"/>
              <a:t>penes</a:t>
            </a:r>
            <a:r>
              <a:rPr lang="en-US" dirty="0" smtClean="0"/>
              <a:t> ] </a:t>
            </a:r>
            <a:br>
              <a:rPr lang="en-US" dirty="0" smtClean="0"/>
            </a:br>
            <a:r>
              <a:rPr lang="en-US" dirty="0" smtClean="0"/>
              <a:t>"a laborer "(akin to </a:t>
            </a:r>
            <a:r>
              <a:rPr lang="en-US" dirty="0" err="1" smtClean="0"/>
              <a:t>penomai</a:t>
            </a:r>
            <a:r>
              <a:rPr lang="en-US" dirty="0" smtClean="0"/>
              <a:t>, "to work for one's daily bread"), is translated "poor" in </a:t>
            </a:r>
            <a:r>
              <a:rPr lang="en-US" sz="1200" u="none" strike="noStrike" kern="1200" dirty="0" smtClean="0">
                <a:solidFill>
                  <a:schemeClr val="tx1"/>
                </a:solidFill>
                <a:latin typeface="+mn-lt"/>
                <a:ea typeface="+mn-ea"/>
                <a:cs typeface="+mn-cs"/>
                <a:hlinkClick r:id="rId32" tooltip="2 Corinthians 9:9 TR-KJV_Strongs-ERV"/>
              </a:rPr>
              <a:t>2 Corinthians 9:9</a:t>
            </a:r>
            <a:r>
              <a:rPr lang="en-US" dirty="0" smtClean="0"/>
              <a:t>. </a:t>
            </a:r>
            <a:br>
              <a:rPr lang="en-US" dirty="0" smtClean="0"/>
            </a:br>
            <a:r>
              <a:rPr lang="en-US" dirty="0" smtClean="0"/>
              <a:t/>
            </a:r>
            <a:br>
              <a:rPr lang="en-US" dirty="0" smtClean="0"/>
            </a:br>
            <a:r>
              <a:rPr lang="en-US" dirty="0" smtClean="0"/>
              <a:t>[ C-1,Verb,</a:t>
            </a:r>
            <a:r>
              <a:rPr lang="en-US" dirty="0" smtClean="0">
                <a:hlinkClick r:id="rId33" tooltip="G4433"/>
              </a:rPr>
              <a:t>G4433</a:t>
            </a:r>
            <a:r>
              <a:rPr lang="en-US" dirty="0" smtClean="0"/>
              <a:t>, </a:t>
            </a:r>
            <a:r>
              <a:rPr lang="en-US" i="1" dirty="0" err="1" smtClean="0"/>
              <a:t>ptocheuo</a:t>
            </a:r>
            <a:r>
              <a:rPr lang="en-US" dirty="0" smtClean="0"/>
              <a:t> ] </a:t>
            </a:r>
            <a:br>
              <a:rPr lang="en-US" dirty="0" smtClean="0"/>
            </a:br>
            <a:r>
              <a:rPr lang="en-US" dirty="0" smtClean="0"/>
              <a:t>"to be poor as a beggar" (akin to A, No. 1), "to be destitute," is said of Christ in </a:t>
            </a:r>
            <a:r>
              <a:rPr lang="en-US" sz="1200" u="none" strike="noStrike" kern="1200" dirty="0" smtClean="0">
                <a:solidFill>
                  <a:schemeClr val="tx1"/>
                </a:solidFill>
                <a:latin typeface="+mn-lt"/>
                <a:ea typeface="+mn-ea"/>
                <a:cs typeface="+mn-cs"/>
                <a:hlinkClick r:id="rId34" tooltip="2 Corinthians 8:9 TR-KJV_Strongs-ERV"/>
              </a:rPr>
              <a:t>2 Corinthians 8:9</a:t>
            </a:r>
            <a:r>
              <a:rPr lang="en-US" dirty="0" smtClean="0"/>
              <a:t>. </a:t>
            </a:r>
            <a:endParaRPr lang="en-US" sz="1200" i="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BBD255C-CC79-44E9-9722-360EF94D7A9F}"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         Misunderstandings About This Text</a:t>
            </a:r>
            <a:endParaRPr lang="en-US" sz="1200" i="1"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A. Not talking about material — poverty does not guarantee heaven.</a:t>
            </a:r>
            <a:endParaRPr lang="en-US" sz="1200" i="1" kern="1200" dirty="0" smtClean="0">
              <a:solidFill>
                <a:schemeClr val="tx1"/>
              </a:solidFill>
              <a:latin typeface="+mn-lt"/>
              <a:ea typeface="+mn-ea"/>
              <a:cs typeface="+mn-cs"/>
            </a:endParaRPr>
          </a:p>
          <a:p>
            <a:r>
              <a:rPr lang="en-US" sz="1200" i="0" kern="1200" dirty="0" err="1" smtClean="0">
                <a:solidFill>
                  <a:schemeClr val="tx1"/>
                </a:solidFill>
                <a:latin typeface="+mn-lt"/>
                <a:ea typeface="+mn-ea"/>
                <a:cs typeface="+mn-cs"/>
              </a:rPr>
              <a:t>B.Compare</a:t>
            </a:r>
            <a:r>
              <a:rPr lang="en-US" sz="1200" i="0" kern="1200" dirty="0" smtClean="0">
                <a:solidFill>
                  <a:schemeClr val="tx1"/>
                </a:solidFill>
                <a:latin typeface="+mn-lt"/>
                <a:ea typeface="+mn-ea"/>
                <a:cs typeface="+mn-cs"/>
              </a:rPr>
              <a:t> with the words of Agar (Prov. 30:7—9).</a:t>
            </a:r>
            <a:endParaRPr lang="en-US" sz="1200" i="1"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C."Poor in spirit" does not mean "poor-spirited" either (lack of drive, no</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enthusiasm, motivation).</a:t>
            </a:r>
            <a:endParaRPr lang="en-US" sz="1200" i="1"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D. Jesus was concerned with poverty of spirit—my attitude towards myself.</a:t>
            </a:r>
            <a:endParaRPr lang="en-US" sz="1200" i="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BBD255C-CC79-44E9-9722-360EF94D7A9F}"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What Should Our Attitude Be Towards Ourselves?</a:t>
            </a:r>
          </a:p>
          <a:p>
            <a:endParaRPr lang="en-US" sz="1200" i="1" kern="1200" dirty="0" smtClean="0">
              <a:solidFill>
                <a:schemeClr val="tx1"/>
              </a:solidFill>
              <a:latin typeface="+mn-lt"/>
              <a:ea typeface="+mn-ea"/>
              <a:cs typeface="+mn-cs"/>
            </a:endParaRPr>
          </a:p>
          <a:p>
            <a:r>
              <a:rPr lang="en-US" sz="1200" i="0" kern="1200" dirty="0" err="1" smtClean="0">
                <a:solidFill>
                  <a:schemeClr val="tx1"/>
                </a:solidFill>
                <a:latin typeface="+mn-lt"/>
                <a:ea typeface="+mn-ea"/>
                <a:cs typeface="+mn-cs"/>
              </a:rPr>
              <a:t>A.The</a:t>
            </a:r>
            <a:r>
              <a:rPr lang="en-US" sz="1200" i="0" kern="1200" dirty="0" smtClean="0">
                <a:solidFill>
                  <a:schemeClr val="tx1"/>
                </a:solidFill>
                <a:latin typeface="+mn-lt"/>
                <a:ea typeface="+mn-ea"/>
                <a:cs typeface="+mn-cs"/>
              </a:rPr>
              <a:t> world places a great emphasis on self-reliance, self-confidence.</a:t>
            </a:r>
            <a:endParaRPr lang="en-US" sz="1200" i="1" kern="1200" dirty="0" smtClean="0">
              <a:solidFill>
                <a:schemeClr val="tx1"/>
              </a:solidFill>
              <a:latin typeface="+mn-lt"/>
              <a:ea typeface="+mn-ea"/>
              <a:cs typeface="+mn-cs"/>
            </a:endParaRPr>
          </a:p>
          <a:p>
            <a:pPr lvl="0"/>
            <a:r>
              <a:rPr lang="en-US" sz="1200" i="0" kern="1200" dirty="0" smtClean="0">
                <a:solidFill>
                  <a:schemeClr val="tx1"/>
                </a:solidFill>
                <a:latin typeface="+mn-lt"/>
                <a:ea typeface="+mn-ea"/>
                <a:cs typeface="+mn-cs"/>
              </a:rPr>
              <a:t>Lectures by Napoleon Hill, Dale Carnegie and </a:t>
            </a:r>
            <a:r>
              <a:rPr lang="en-US" sz="1200" i="0" kern="1200" dirty="0" err="1" smtClean="0">
                <a:solidFill>
                  <a:schemeClr val="tx1"/>
                </a:solidFill>
                <a:latin typeface="+mn-lt"/>
                <a:ea typeface="+mn-ea"/>
                <a:cs typeface="+mn-cs"/>
              </a:rPr>
              <a:t>Og</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Mandino</a:t>
            </a:r>
            <a:r>
              <a:rPr lang="en-US" sz="1200" i="0" kern="1200" dirty="0" smtClean="0">
                <a:solidFill>
                  <a:schemeClr val="tx1"/>
                </a:solidFill>
                <a:latin typeface="+mn-lt"/>
                <a:ea typeface="+mn-ea"/>
                <a:cs typeface="+mn-cs"/>
              </a:rPr>
              <a:t>.</a:t>
            </a:r>
            <a:endParaRPr lang="en-US" sz="1200" i="1" kern="1200" dirty="0" smtClean="0">
              <a:solidFill>
                <a:schemeClr val="tx1"/>
              </a:solidFill>
              <a:latin typeface="+mn-lt"/>
              <a:ea typeface="+mn-ea"/>
              <a:cs typeface="+mn-cs"/>
            </a:endParaRPr>
          </a:p>
          <a:p>
            <a:pPr lvl="0"/>
            <a:r>
              <a:rPr lang="en-US" sz="1200" b="1" i="1" kern="1200" dirty="0" smtClean="0">
                <a:solidFill>
                  <a:schemeClr val="tx1"/>
                </a:solidFill>
                <a:latin typeface="+mn-lt"/>
                <a:ea typeface="+mn-ea"/>
                <a:cs typeface="+mn-cs"/>
              </a:rPr>
              <a:t>A </a:t>
            </a:r>
            <a:r>
              <a:rPr lang="en-US" sz="1200" b="1" i="0" kern="1200" dirty="0" smtClean="0">
                <a:solidFill>
                  <a:schemeClr val="tx1"/>
                </a:solidFill>
                <a:latin typeface="+mn-lt"/>
                <a:ea typeface="+mn-ea"/>
                <a:cs typeface="+mn-cs"/>
              </a:rPr>
              <a:t>humble politician is said to "lack personality."</a:t>
            </a:r>
            <a:endParaRPr lang="en-US" sz="1200" i="1" kern="1200" dirty="0" smtClean="0">
              <a:solidFill>
                <a:schemeClr val="tx1"/>
              </a:solidFill>
              <a:latin typeface="+mn-lt"/>
              <a:ea typeface="+mn-ea"/>
              <a:cs typeface="+mn-cs"/>
            </a:endParaRPr>
          </a:p>
          <a:p>
            <a:pPr lvl="0"/>
            <a:r>
              <a:rPr lang="en-US" sz="1200" i="0" kern="1200" dirty="0" smtClean="0">
                <a:solidFill>
                  <a:schemeClr val="tx1"/>
                </a:solidFill>
                <a:latin typeface="+mn-lt"/>
                <a:ea typeface="+mn-ea"/>
                <a:cs typeface="+mn-cs"/>
              </a:rPr>
              <a:t>Paul said, "We preach not ourselves, but Christ" (2 Cor. 4:5).</a:t>
            </a:r>
            <a:endParaRPr lang="en-US" sz="1200" i="1" kern="1200" dirty="0" smtClean="0">
              <a:solidFill>
                <a:schemeClr val="tx1"/>
              </a:solidFill>
              <a:latin typeface="+mn-lt"/>
              <a:ea typeface="+mn-ea"/>
              <a:cs typeface="+mn-cs"/>
            </a:endParaRPr>
          </a:p>
          <a:p>
            <a:pPr lvl="0"/>
            <a:r>
              <a:rPr lang="en-US" sz="1200" i="0" kern="1200" dirty="0" smtClean="0">
                <a:solidFill>
                  <a:schemeClr val="tx1"/>
                </a:solidFill>
                <a:latin typeface="+mn-lt"/>
                <a:ea typeface="+mn-ea"/>
                <a:cs typeface="+mn-cs"/>
              </a:rPr>
              <a:t>Paul would not be accepted by many churches today (1 Cor. 2:1—5).</a:t>
            </a:r>
          </a:p>
          <a:p>
            <a:pPr lvl="0"/>
            <a:endParaRPr lang="en-US" sz="1200" i="1"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B."Poor in spirit" is not a suppression of personality; don't be ashamed of your personal abilities or money you have worked for.</a:t>
            </a:r>
            <a:endParaRPr lang="en-US" sz="1200" i="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BBD255C-CC79-44E9-9722-360EF94D7A9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C.	Great characters of the Old Testament were "poor in spirit."</a:t>
            </a:r>
            <a:endParaRPr lang="en-US" sz="1200" i="1" kern="1200" dirty="0" smtClean="0">
              <a:solidFill>
                <a:schemeClr val="tx1"/>
              </a:solidFill>
              <a:latin typeface="+mn-lt"/>
              <a:ea typeface="+mn-ea"/>
              <a:cs typeface="+mn-cs"/>
            </a:endParaRPr>
          </a:p>
          <a:p>
            <a:pPr lvl="0"/>
            <a:r>
              <a:rPr lang="en-US" sz="1200" i="0" kern="1200" dirty="0" smtClean="0">
                <a:solidFill>
                  <a:schemeClr val="tx1"/>
                </a:solidFill>
                <a:latin typeface="+mn-lt"/>
                <a:ea typeface="+mn-ea"/>
                <a:cs typeface="+mn-cs"/>
              </a:rPr>
              <a:t>Isaiah (Isa. 57:15).</a:t>
            </a:r>
            <a:endParaRPr lang="en-US" sz="1200" i="1" kern="1200" dirty="0" smtClean="0">
              <a:solidFill>
                <a:schemeClr val="tx1"/>
              </a:solidFill>
              <a:latin typeface="+mn-lt"/>
              <a:ea typeface="+mn-ea"/>
              <a:cs typeface="+mn-cs"/>
            </a:endParaRPr>
          </a:p>
          <a:p>
            <a:pPr lvl="0"/>
            <a:r>
              <a:rPr lang="en-US" sz="1200" i="0" kern="1200" dirty="0" smtClean="0">
                <a:solidFill>
                  <a:schemeClr val="tx1"/>
                </a:solidFill>
                <a:latin typeface="+mn-lt"/>
                <a:ea typeface="+mn-ea"/>
                <a:cs typeface="+mn-cs"/>
              </a:rPr>
              <a:t>Gideon (Judges 6:15).</a:t>
            </a:r>
            <a:endParaRPr lang="en-US" sz="1200" i="1" kern="1200" dirty="0" smtClean="0">
              <a:solidFill>
                <a:schemeClr val="tx1"/>
              </a:solidFill>
              <a:latin typeface="+mn-lt"/>
              <a:ea typeface="+mn-ea"/>
              <a:cs typeface="+mn-cs"/>
            </a:endParaRPr>
          </a:p>
          <a:p>
            <a:pPr lvl="0"/>
            <a:r>
              <a:rPr lang="en-US" sz="1200" i="0" kern="1200" dirty="0" smtClean="0">
                <a:solidFill>
                  <a:schemeClr val="tx1"/>
                </a:solidFill>
                <a:latin typeface="+mn-lt"/>
                <a:ea typeface="+mn-ea"/>
                <a:cs typeface="+mn-cs"/>
              </a:rPr>
              <a:t>Moses (Ex. 4:10</a:t>
            </a:r>
            <a:r>
              <a:rPr lang="en-US" sz="1200" i="0"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Define contrite</a:t>
            </a:r>
            <a:r>
              <a:rPr lang="en-US" sz="1200" kern="1200" dirty="0" smtClean="0">
                <a:solidFill>
                  <a:schemeClr val="tx1"/>
                </a:solidFill>
                <a:latin typeface="+mn-lt"/>
                <a:ea typeface="+mn-ea"/>
                <a:cs typeface="+mn-cs"/>
              </a:rPr>
              <a:t>: feeling or showing regret for bad behavior (Miriam Webster Dictionary)</a:t>
            </a:r>
          </a:p>
          <a:p>
            <a:r>
              <a:rPr lang="en-US" dirty="0" smtClean="0"/>
              <a:t>PSALMS 51:[16] For You do not desire sacrifice, or else I would give </a:t>
            </a:r>
            <a:r>
              <a:rPr lang="en-US" i="1" dirty="0" smtClean="0"/>
              <a:t>it; </a:t>
            </a:r>
            <a:r>
              <a:rPr lang="en-US" dirty="0" smtClean="0"/>
              <a:t>You do not delight in burnt offering. </a:t>
            </a:r>
          </a:p>
          <a:p>
            <a:r>
              <a:rPr lang="en-US" dirty="0" smtClean="0"/>
              <a:t>[17] The sacrifices of God </a:t>
            </a:r>
            <a:r>
              <a:rPr lang="en-US" i="1" dirty="0" smtClean="0"/>
              <a:t>are </a:t>
            </a:r>
            <a:r>
              <a:rPr lang="en-US" dirty="0" smtClean="0"/>
              <a:t>a broken spirit, A broken and a contrite heart— These, O God, You will not despise. </a:t>
            </a:r>
          </a:p>
          <a:p>
            <a:endParaRPr lang="en-US" sz="1200" i="1" kern="1200" dirty="0" smtClean="0">
              <a:solidFill>
                <a:schemeClr val="tx1"/>
              </a:solidFill>
              <a:latin typeface="+mn-lt"/>
              <a:ea typeface="+mn-ea"/>
              <a:cs typeface="+mn-cs"/>
            </a:endParaRPr>
          </a:p>
          <a:p>
            <a:pPr lvl="0"/>
            <a:r>
              <a:rPr lang="en-US" sz="1200" i="0" kern="1200" dirty="0" smtClean="0">
                <a:solidFill>
                  <a:schemeClr val="tx1"/>
                </a:solidFill>
                <a:latin typeface="+mn-lt"/>
                <a:ea typeface="+mn-ea"/>
                <a:cs typeface="+mn-cs"/>
              </a:rPr>
              <a:t>Solomon (1 Kings 3:5-9).SEE NEXT SLIDE</a:t>
            </a:r>
            <a:endParaRPr lang="en-US" sz="1200" i="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BBD255C-CC79-44E9-9722-360EF94D7A9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CONTINUED ON NEXT SLIDE</a:t>
            </a:r>
            <a:endParaRPr lang="en-US" dirty="0"/>
          </a:p>
        </p:txBody>
      </p:sp>
      <p:sp>
        <p:nvSpPr>
          <p:cNvPr id="4" name="Slide Number Placeholder 3"/>
          <p:cNvSpPr>
            <a:spLocks noGrp="1"/>
          </p:cNvSpPr>
          <p:nvPr>
            <p:ph type="sldNum" sz="quarter" idx="10"/>
          </p:nvPr>
        </p:nvSpPr>
        <p:spPr/>
        <p:txBody>
          <a:bodyPr/>
          <a:lstStyle/>
          <a:p>
            <a:fld id="{6BBD255C-CC79-44E9-9722-360EF94D7A9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What Is Meant By "Poor In Spirit?"</a:t>
            </a:r>
            <a:endParaRPr lang="en-US" sz="1200" i="1"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A.CLICK	Complete absence of pride and self reliance (1 Cor. 3:18).</a:t>
            </a:r>
            <a:endParaRPr lang="en-US" sz="1200" i="1" kern="1200" dirty="0" smtClean="0">
              <a:solidFill>
                <a:schemeClr val="tx1"/>
              </a:solidFill>
              <a:latin typeface="+mn-lt"/>
              <a:ea typeface="+mn-ea"/>
              <a:cs typeface="+mn-cs"/>
            </a:endParaRPr>
          </a:p>
          <a:p>
            <a:pPr lvl="0"/>
            <a:r>
              <a:rPr lang="en-US" sz="1200" i="0" kern="1200" dirty="0" smtClean="0">
                <a:solidFill>
                  <a:schemeClr val="tx1"/>
                </a:solidFill>
                <a:latin typeface="+mn-lt"/>
                <a:ea typeface="+mn-ea"/>
                <a:cs typeface="+mn-cs"/>
              </a:rPr>
              <a:t>Consciousness of the fact that we are nothing before God (Psa. 8:4).</a:t>
            </a:r>
            <a:endParaRPr lang="en-US" sz="1200" i="1" kern="1200" dirty="0" smtClean="0">
              <a:solidFill>
                <a:schemeClr val="tx1"/>
              </a:solidFill>
              <a:latin typeface="+mn-lt"/>
              <a:ea typeface="+mn-ea"/>
              <a:cs typeface="+mn-cs"/>
            </a:endParaRPr>
          </a:p>
          <a:p>
            <a:pPr lvl="0"/>
            <a:r>
              <a:rPr lang="en-US" sz="1200" b="1" i="0" kern="1200" dirty="0" smtClean="0">
                <a:solidFill>
                  <a:schemeClr val="tx1"/>
                </a:solidFill>
                <a:latin typeface="+mn-lt"/>
                <a:ea typeface="+mn-ea"/>
                <a:cs typeface="+mn-cs"/>
              </a:rPr>
              <a:t>We will not rely on ancestry, our financial reserves or education,</a:t>
            </a:r>
            <a:endParaRPr lang="en-US" sz="1200" i="1" kern="1200" dirty="0" smtClean="0">
              <a:solidFill>
                <a:schemeClr val="tx1"/>
              </a:solidFill>
              <a:latin typeface="+mn-lt"/>
              <a:ea typeface="+mn-ea"/>
              <a:cs typeface="+mn-cs"/>
            </a:endParaRPr>
          </a:p>
          <a:p>
            <a:pPr lvl="0"/>
            <a:r>
              <a:rPr lang="en-US" sz="1200" i="0" kern="1200" dirty="0" smtClean="0">
                <a:solidFill>
                  <a:schemeClr val="tx1"/>
                </a:solidFill>
                <a:latin typeface="+mn-lt"/>
                <a:ea typeface="+mn-ea"/>
                <a:cs typeface="+mn-cs"/>
              </a:rPr>
              <a:t>Paul had all of these things—yet counted them as "rubbish" and a hindrance to his real purpose in life—service to Christ. "To be poor in spirit is to have a humble opinion of ourselves; to be sensible that we are sinners, have no righteousness of our own; to be willing to be saved only by the rich grace and mercy of God; to be willing to be where God places us, to bear what he lays on us, to go where he bids us, and to die when he commands; to be willing to be in his hands, and to feel that we deserve no favor from him. It is opposed to pride, vanity, and  ambition." (Albert Barnes, </a:t>
            </a:r>
            <a:r>
              <a:rPr lang="en-US" sz="1200" i="1" kern="1200" dirty="0" smtClean="0">
                <a:solidFill>
                  <a:schemeClr val="tx1"/>
                </a:solidFill>
                <a:latin typeface="+mn-lt"/>
                <a:ea typeface="+mn-ea"/>
                <a:cs typeface="+mn-cs"/>
              </a:rPr>
              <a:t>Matthew and Mark, </a:t>
            </a:r>
            <a:r>
              <a:rPr lang="en-US" sz="1200" i="0" kern="1200" dirty="0" smtClean="0">
                <a:solidFill>
                  <a:schemeClr val="tx1"/>
                </a:solidFill>
                <a:latin typeface="+mn-lt"/>
                <a:ea typeface="+mn-ea"/>
                <a:cs typeface="+mn-cs"/>
              </a:rPr>
              <a:t>p. 43). </a:t>
            </a:r>
            <a:r>
              <a:rPr lang="en-US" sz="1200" kern="1200" dirty="0" smtClean="0">
                <a:solidFill>
                  <a:schemeClr val="tx1"/>
                </a:solidFill>
                <a:latin typeface="+mn-lt"/>
                <a:ea typeface="+mn-ea"/>
                <a:cs typeface="+mn-cs"/>
              </a:rPr>
              <a:t>"To be poor in spirit (Matt. 5:3) is to be vacant of self and waiting for God. To have no confidence in the flesh; to be emptied of self-reliance; to be conscious of absolute insufficiency; to be thankfully dependent on the life energy of the living God—.that is poverty of spirit; and it has been characteristic of some of the noblest, richest, most glorious natures that have ever trodden the shores of Time. Happy are they who are conscious of a poverty which only the grace</a:t>
            </a:r>
            <a:r>
              <a:rPr lang="en-US" sz="1200" kern="1200" baseline="0" dirty="0" smtClean="0">
                <a:solidFill>
                  <a:schemeClr val="tx1"/>
                </a:solidFill>
                <a:latin typeface="+mn-lt"/>
                <a:ea typeface="+mn-ea"/>
                <a:cs typeface="+mn-cs"/>
              </a:rPr>
              <a:t> of God</a:t>
            </a:r>
            <a:r>
              <a:rPr lang="en-US" sz="1200" kern="1200" dirty="0" smtClean="0">
                <a:solidFill>
                  <a:schemeClr val="tx1"/>
                </a:solidFill>
                <a:latin typeface="+mn-lt"/>
                <a:ea typeface="+mn-ea"/>
                <a:cs typeface="+mn-cs"/>
              </a:rPr>
              <a:t> can change into wealth..."</a:t>
            </a:r>
            <a:br>
              <a:rPr lang="en-US"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6BBD255C-CC79-44E9-9722-360EF94D7A9F}"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i="0" kern="1200" dirty="0" smtClean="0">
                <a:solidFill>
                  <a:schemeClr val="tx1"/>
                </a:solidFill>
                <a:latin typeface="+mn-lt"/>
                <a:ea typeface="+mn-ea"/>
                <a:cs typeface="+mn-cs"/>
              </a:rPr>
              <a:t>"This Child is destined for the fall and rising of many in Israel" (Luke 2:34).</a:t>
            </a:r>
            <a:endParaRPr lang="en-US" sz="1200" i="1" kern="1200" dirty="0" smtClean="0">
              <a:solidFill>
                <a:schemeClr val="tx1"/>
              </a:solidFill>
              <a:latin typeface="+mn-lt"/>
              <a:ea typeface="+mn-ea"/>
              <a:cs typeface="+mn-cs"/>
            </a:endParaRPr>
          </a:p>
          <a:p>
            <a:pPr lvl="0"/>
            <a:r>
              <a:rPr lang="en-US" sz="1200" b="1" i="0" kern="1200" dirty="0" smtClean="0">
                <a:solidFill>
                  <a:schemeClr val="tx1"/>
                </a:solidFill>
                <a:latin typeface="+mn-lt"/>
                <a:ea typeface="+mn-ea"/>
                <a:cs typeface="+mn-cs"/>
              </a:rPr>
              <a:t>The order: emptying before filling; repentance before conversion.</a:t>
            </a:r>
            <a:endParaRPr lang="en-US" sz="1200" i="1" kern="1200" dirty="0" smtClean="0">
              <a:solidFill>
                <a:schemeClr val="tx1"/>
              </a:solidFill>
              <a:latin typeface="+mn-lt"/>
              <a:ea typeface="+mn-ea"/>
              <a:cs typeface="+mn-cs"/>
            </a:endParaRPr>
          </a:p>
          <a:p>
            <a:pPr lvl="0"/>
            <a:r>
              <a:rPr lang="en-US" sz="1200" i="0" kern="1200" dirty="0" smtClean="0">
                <a:solidFill>
                  <a:schemeClr val="tx1"/>
                </a:solidFill>
                <a:latin typeface="+mn-lt"/>
                <a:ea typeface="+mn-ea"/>
                <a:cs typeface="+mn-cs"/>
              </a:rPr>
              <a:t>We must have a recognition of our unworthiness before God before we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can accept His salvation.</a:t>
            </a:r>
            <a:endParaRPr lang="en-US" sz="1200" i="1" kern="1200" dirty="0" smtClean="0">
              <a:solidFill>
                <a:schemeClr val="tx1"/>
              </a:solidFill>
              <a:latin typeface="+mn-lt"/>
              <a:ea typeface="+mn-ea"/>
              <a:cs typeface="+mn-cs"/>
            </a:endParaRPr>
          </a:p>
          <a:p>
            <a:pPr lvl="0"/>
            <a:r>
              <a:rPr lang="en-US" sz="1200" i="0" kern="1200" dirty="0" smtClean="0">
                <a:solidFill>
                  <a:schemeClr val="tx1"/>
                </a:solidFill>
                <a:latin typeface="+mn-lt"/>
                <a:ea typeface="+mn-ea"/>
                <a:cs typeface="+mn-cs"/>
              </a:rPr>
              <a:t>Our songs echo the same thought, like </a:t>
            </a:r>
            <a:r>
              <a:rPr lang="en-US" sz="1200" i="1" kern="1200" dirty="0" smtClean="0">
                <a:solidFill>
                  <a:schemeClr val="tx1"/>
                </a:solidFill>
                <a:latin typeface="+mn-lt"/>
                <a:ea typeface="+mn-ea"/>
                <a:cs typeface="+mn-cs"/>
              </a:rPr>
              <a:t>Have </a:t>
            </a:r>
            <a:r>
              <a:rPr lang="en-US" sz="1200" i="1" kern="1200" dirty="0" err="1" smtClean="0">
                <a:solidFill>
                  <a:schemeClr val="tx1"/>
                </a:solidFill>
                <a:latin typeface="+mn-lt"/>
                <a:ea typeface="+mn-ea"/>
                <a:cs typeface="+mn-cs"/>
              </a:rPr>
              <a:t>Thine</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Own </a:t>
            </a:r>
            <a:r>
              <a:rPr lang="en-US" sz="1200" i="1" kern="1200" dirty="0" smtClean="0">
                <a:solidFill>
                  <a:schemeClr val="tx1"/>
                </a:solidFill>
                <a:latin typeface="+mn-lt"/>
                <a:ea typeface="+mn-ea"/>
                <a:cs typeface="+mn-cs"/>
              </a:rPr>
              <a:t>Way.</a:t>
            </a:r>
          </a:p>
          <a:p>
            <a:r>
              <a:rPr lang="en-US" sz="1200" i="1" kern="1200" dirty="0" smtClean="0">
                <a:solidFill>
                  <a:schemeClr val="tx1"/>
                </a:solidFill>
                <a:latin typeface="+mn-lt"/>
                <a:ea typeface="+mn-ea"/>
                <a:cs typeface="+mn-cs"/>
              </a:rPr>
              <a:t>Conclusion</a:t>
            </a:r>
          </a:p>
          <a:p>
            <a:r>
              <a:rPr lang="en-US" sz="1200" i="0" kern="1200" dirty="0" smtClean="0">
                <a:solidFill>
                  <a:schemeClr val="tx1"/>
                </a:solidFill>
                <a:latin typeface="+mn-lt"/>
                <a:ea typeface="+mn-ea"/>
                <a:cs typeface="+mn-cs"/>
              </a:rPr>
              <a:t>I.	How do we become "poor in spirit?"</a:t>
            </a:r>
            <a:endParaRPr lang="en-US" sz="1200" i="1" kern="1200" dirty="0" smtClean="0">
              <a:solidFill>
                <a:schemeClr val="tx1"/>
              </a:solidFill>
              <a:latin typeface="+mn-lt"/>
              <a:ea typeface="+mn-ea"/>
              <a:cs typeface="+mn-cs"/>
            </a:endParaRPr>
          </a:p>
          <a:p>
            <a:r>
              <a:rPr lang="en-US" sz="1200" i="0" kern="1200" dirty="0" err="1" smtClean="0">
                <a:solidFill>
                  <a:schemeClr val="tx1"/>
                </a:solidFill>
                <a:latin typeface="+mn-lt"/>
                <a:ea typeface="+mn-ea"/>
                <a:cs typeface="+mn-cs"/>
              </a:rPr>
              <a:t>A.Not</a:t>
            </a:r>
            <a:r>
              <a:rPr lang="en-US" sz="1200" i="0" kern="1200" dirty="0" smtClean="0">
                <a:solidFill>
                  <a:schemeClr val="tx1"/>
                </a:solidFill>
                <a:latin typeface="+mn-lt"/>
                <a:ea typeface="+mn-ea"/>
                <a:cs typeface="+mn-cs"/>
              </a:rPr>
              <a:t> by going out of the world (the sin of Monasticism),</a:t>
            </a:r>
            <a:endParaRPr lang="en-US" sz="1200" i="1" kern="1200" dirty="0" smtClean="0">
              <a:solidFill>
                <a:schemeClr val="tx1"/>
              </a:solidFill>
              <a:latin typeface="+mn-lt"/>
              <a:ea typeface="+mn-ea"/>
              <a:cs typeface="+mn-cs"/>
            </a:endParaRPr>
          </a:p>
          <a:p>
            <a:r>
              <a:rPr lang="en-US" sz="1200" b="1" i="0" kern="1200" dirty="0" err="1" smtClean="0">
                <a:solidFill>
                  <a:schemeClr val="tx1"/>
                </a:solidFill>
                <a:latin typeface="+mn-lt"/>
                <a:ea typeface="+mn-ea"/>
                <a:cs typeface="+mn-cs"/>
              </a:rPr>
              <a:t>B.Rather</a:t>
            </a:r>
            <a:r>
              <a:rPr lang="en-US" sz="1200" b="1" i="0" kern="1200" dirty="0" smtClean="0">
                <a:solidFill>
                  <a:schemeClr val="tx1"/>
                </a:solidFill>
                <a:latin typeface="+mn-lt"/>
                <a:ea typeface="+mn-ea"/>
                <a:cs typeface="+mn-cs"/>
              </a:rPr>
              <a:t>, by looking to God and His word—see what He expects from us.</a:t>
            </a:r>
            <a:endParaRPr lang="en-US" sz="1200" i="1" kern="1200" dirty="0" smtClean="0">
              <a:solidFill>
                <a:schemeClr val="tx1"/>
              </a:solidFill>
              <a:latin typeface="+mn-lt"/>
              <a:ea typeface="+mn-ea"/>
              <a:cs typeface="+mn-cs"/>
            </a:endParaRPr>
          </a:p>
          <a:p>
            <a:r>
              <a:rPr lang="en-US" sz="1200" i="0" kern="1200" dirty="0" err="1" smtClean="0">
                <a:solidFill>
                  <a:schemeClr val="tx1"/>
                </a:solidFill>
                <a:latin typeface="+mn-lt"/>
                <a:ea typeface="+mn-ea"/>
                <a:cs typeface="+mn-cs"/>
              </a:rPr>
              <a:t>C.We</a:t>
            </a:r>
            <a:r>
              <a:rPr lang="en-US" sz="1200" i="0" kern="1200" dirty="0" smtClean="0">
                <a:solidFill>
                  <a:schemeClr val="tx1"/>
                </a:solidFill>
                <a:latin typeface="+mn-lt"/>
                <a:ea typeface="+mn-ea"/>
                <a:cs typeface="+mn-cs"/>
              </a:rPr>
              <a:t> come empty, hopeless, naked and vile </a:t>
            </a:r>
          </a:p>
          <a:p>
            <a:r>
              <a:rPr lang="en-US" sz="1200" i="0" kern="1200" dirty="0" smtClean="0">
                <a:solidFill>
                  <a:schemeClr val="tx1"/>
                </a:solidFill>
                <a:latin typeface="+mn-lt"/>
                <a:ea typeface="+mn-ea"/>
                <a:cs typeface="+mn-cs"/>
              </a:rPr>
              <a:t>(</a:t>
            </a:r>
            <a:r>
              <a:rPr lang="en-US" dirty="0" smtClean="0"/>
              <a:t> Ephesians 2:11-13 (NKJV)</a:t>
            </a:r>
          </a:p>
          <a:p>
            <a:r>
              <a:rPr lang="en-US" dirty="0" smtClean="0"/>
              <a:t>[11] Therefore remember that you, once Gentiles in the flesh—who are called </a:t>
            </a:r>
            <a:r>
              <a:rPr lang="en-US" dirty="0" err="1" smtClean="0"/>
              <a:t>Uncircumcision</a:t>
            </a:r>
            <a:r>
              <a:rPr lang="en-US" dirty="0" smtClean="0"/>
              <a:t> by what is called the Circumcision made in the flesh by hands— [12] that at that time you were without Christ, being aliens from the commonwealth of Israel and strangers from the covenants of promise, having no hope and without God in the world. [13] But now in Christ Jesus you who once were far off have been brought near by the blood of Christ. </a:t>
            </a:r>
          </a:p>
          <a:p>
            <a:endParaRPr lang="en-US" sz="1200" i="1" kern="1200" dirty="0" smtClean="0">
              <a:solidFill>
                <a:schemeClr val="tx1"/>
              </a:solidFill>
              <a:latin typeface="+mn-lt"/>
              <a:ea typeface="+mn-ea"/>
              <a:cs typeface="+mn-cs"/>
            </a:endParaRPr>
          </a:p>
          <a:p>
            <a:r>
              <a:rPr lang="en-US" sz="1200" i="0" kern="1200" dirty="0" err="1" smtClean="0">
                <a:solidFill>
                  <a:schemeClr val="tx1"/>
                </a:solidFill>
                <a:latin typeface="+mn-lt"/>
                <a:ea typeface="+mn-ea"/>
                <a:cs typeface="+mn-cs"/>
              </a:rPr>
              <a:t>D.Like</a:t>
            </a:r>
            <a:r>
              <a:rPr lang="en-US" sz="1200" i="0" kern="1200" dirty="0" smtClean="0">
                <a:solidFill>
                  <a:schemeClr val="tx1"/>
                </a:solidFill>
                <a:latin typeface="+mn-lt"/>
                <a:ea typeface="+mn-ea"/>
                <a:cs typeface="+mn-cs"/>
              </a:rPr>
              <a:t> the wonderful song </a:t>
            </a:r>
            <a:r>
              <a:rPr lang="en-US" sz="1200" i="1" kern="1200" dirty="0" smtClean="0">
                <a:solidFill>
                  <a:schemeClr val="tx1"/>
                </a:solidFill>
                <a:latin typeface="+mn-lt"/>
                <a:ea typeface="+mn-ea"/>
                <a:cs typeface="+mn-cs"/>
              </a:rPr>
              <a:t>Rock Of Ages </a:t>
            </a:r>
            <a:r>
              <a:rPr lang="en-US" sz="1200" i="0" kern="1200" dirty="0" smtClean="0">
                <a:solidFill>
                  <a:schemeClr val="tx1"/>
                </a:solidFill>
                <a:latin typeface="+mn-lt"/>
                <a:ea typeface="+mn-ea"/>
                <a:cs typeface="+mn-cs"/>
              </a:rPr>
              <a:t>says, "In my hand no price I bring,</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simply to Thy cross I cling.</a:t>
            </a:r>
          </a:p>
          <a:p>
            <a:r>
              <a:rPr lang="en-US" sz="1200" i="0" kern="1200" dirty="0" smtClean="0">
                <a:solidFill>
                  <a:schemeClr val="tx1"/>
                </a:solidFill>
                <a:latin typeface="+mn-lt"/>
                <a:ea typeface="+mn-ea"/>
                <a:cs typeface="+mn-cs"/>
              </a:rPr>
              <a:t>“CLICK FOR FOLLOWING POINTS</a:t>
            </a:r>
            <a:endParaRPr lang="en-US" sz="1200" i="1" kern="1200" dirty="0" smtClean="0">
              <a:solidFill>
                <a:schemeClr val="tx1"/>
              </a:solidFill>
              <a:latin typeface="+mn-lt"/>
              <a:ea typeface="+mn-ea"/>
              <a:cs typeface="+mn-cs"/>
            </a:endParaRPr>
          </a:p>
          <a:p>
            <a:r>
              <a:rPr lang="en-US" sz="1200" b="1" i="0" kern="1200" dirty="0" err="1" smtClean="0">
                <a:solidFill>
                  <a:schemeClr val="tx1"/>
                </a:solidFill>
                <a:latin typeface="+mn-lt"/>
                <a:ea typeface="+mn-ea"/>
                <a:cs typeface="+mn-cs"/>
              </a:rPr>
              <a:t>E.God</a:t>
            </a:r>
            <a:r>
              <a:rPr lang="en-US" sz="1200" b="1" i="0" kern="1200" dirty="0" smtClean="0">
                <a:solidFill>
                  <a:schemeClr val="tx1"/>
                </a:solidFill>
                <a:latin typeface="+mn-lt"/>
                <a:ea typeface="+mn-ea"/>
                <a:cs typeface="+mn-cs"/>
              </a:rPr>
              <a:t> turns us into His special people.(I Pet 2:9-10).</a:t>
            </a:r>
            <a:endParaRPr lang="en-US" sz="1200" i="1" kern="1200" dirty="0" smtClean="0">
              <a:solidFill>
                <a:schemeClr val="tx1"/>
              </a:solidFill>
              <a:latin typeface="+mn-lt"/>
              <a:ea typeface="+mn-ea"/>
              <a:cs typeface="+mn-cs"/>
            </a:endParaRPr>
          </a:p>
          <a:p>
            <a:r>
              <a:rPr lang="en-US" sz="1200" i="0" kern="1200" dirty="0" err="1" smtClean="0">
                <a:solidFill>
                  <a:schemeClr val="tx1"/>
                </a:solidFill>
                <a:latin typeface="+mn-lt"/>
                <a:ea typeface="+mn-ea"/>
                <a:cs typeface="+mn-cs"/>
              </a:rPr>
              <a:t>II.The</a:t>
            </a:r>
            <a:r>
              <a:rPr lang="en-US" sz="1200" i="0" kern="1200" dirty="0" smtClean="0">
                <a:solidFill>
                  <a:schemeClr val="tx1"/>
                </a:solidFill>
                <a:latin typeface="+mn-lt"/>
                <a:ea typeface="+mn-ea"/>
                <a:cs typeface="+mn-cs"/>
              </a:rPr>
              <a:t> Kingdom of God can be yours when you realize your own utter helplessness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without God and learn to trust and obey.</a:t>
            </a:r>
            <a:endParaRPr lang="en-US" sz="1200" i="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BBD255C-CC79-44E9-9722-360EF94D7A9F}"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Peter 2:9-10 (NKJV)</a:t>
            </a:r>
          </a:p>
          <a:p>
            <a:r>
              <a:rPr lang="en-US" dirty="0" smtClean="0"/>
              <a:t>[9] But you </a:t>
            </a:r>
            <a:r>
              <a:rPr lang="en-US" i="1" dirty="0" smtClean="0"/>
              <a:t>are </a:t>
            </a:r>
            <a:r>
              <a:rPr lang="en-US" dirty="0" smtClean="0"/>
              <a:t>a chosen generation, a royal priesthood, a holy nation, His own special people, that you may proclaim the praises of Him who called you out of darkness into His marvelous light; [10] who once </a:t>
            </a:r>
            <a:r>
              <a:rPr lang="en-US" i="1" dirty="0" smtClean="0"/>
              <a:t>were </a:t>
            </a:r>
            <a:r>
              <a:rPr lang="en-US" dirty="0" smtClean="0"/>
              <a:t>not a people but </a:t>
            </a:r>
            <a:r>
              <a:rPr lang="en-US" i="1" dirty="0" smtClean="0"/>
              <a:t>are </a:t>
            </a:r>
            <a:r>
              <a:rPr lang="en-US" dirty="0" smtClean="0"/>
              <a:t>now the people of God, who had not obtained mercy but now have obtained mercy. </a:t>
            </a:r>
          </a:p>
          <a:p>
            <a:endParaRPr lang="en-US" dirty="0"/>
          </a:p>
        </p:txBody>
      </p:sp>
      <p:sp>
        <p:nvSpPr>
          <p:cNvPr id="4" name="Slide Number Placeholder 3"/>
          <p:cNvSpPr>
            <a:spLocks noGrp="1"/>
          </p:cNvSpPr>
          <p:nvPr>
            <p:ph type="sldNum" sz="quarter" idx="10"/>
          </p:nvPr>
        </p:nvSpPr>
        <p:spPr/>
        <p:txBody>
          <a:bodyPr/>
          <a:lstStyle/>
          <a:p>
            <a:fld id="{6BBD255C-CC79-44E9-9722-360EF94D7A9F}"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6BCBE8-30B0-4476-8762-9236B142003A}" type="datetimeFigureOut">
              <a:rPr lang="en-US" smtClean="0"/>
              <a:pPr/>
              <a:t>8/7/2017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BCBE8-30B0-4476-8762-9236B142003A}" type="datetimeFigureOut">
              <a:rPr lang="en-US" smtClean="0"/>
              <a:pPr/>
              <a:t>8/7/2017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BCBE8-30B0-4476-8762-9236B142003A}" type="datetimeFigureOut">
              <a:rPr lang="en-US" smtClean="0"/>
              <a:pPr/>
              <a:t>8/7/2017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6BCBE8-30B0-4476-8762-9236B142003A}" type="datetimeFigureOut">
              <a:rPr lang="en-US" smtClean="0"/>
              <a:pPr/>
              <a:t>8/7/2017</a:t>
            </a:fld>
            <a:endParaRPr lang="en-US" sz="1100" dirty="0">
              <a:solidFill>
                <a:schemeClr val="tx2"/>
              </a:solidFill>
            </a:endParaRPr>
          </a:p>
        </p:txBody>
      </p:sp>
      <p:sp>
        <p:nvSpPr>
          <p:cNvPr id="17" name="Footer Placeholder 16"/>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8/7/2017</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8/7/2017</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8/7/2017</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6BCBE8-30B0-4476-8762-9236B142003A}" type="datetimeFigureOut">
              <a:rPr lang="en-US" smtClean="0"/>
              <a:pPr/>
              <a:t>8/7/2017</a:t>
            </a:fld>
            <a:endParaRPr lang="en-US" sz="1100" dirty="0">
              <a:solidFill>
                <a:schemeClr val="tx2"/>
              </a:solidFill>
            </a:endParaRPr>
          </a:p>
        </p:txBody>
      </p:sp>
      <p:sp>
        <p:nvSpPr>
          <p:cNvPr id="8" name="Footer Placeholder 7"/>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6BCBE8-30B0-4476-8762-9236B142003A}" type="datetimeFigureOut">
              <a:rPr lang="en-US" smtClean="0"/>
              <a:pPr/>
              <a:t>8/7/2017</a:t>
            </a:fld>
            <a:endParaRPr lang="en-US" sz="1100" dirty="0">
              <a:solidFill>
                <a:schemeClr val="tx2"/>
              </a:solidFill>
            </a:endParaRPr>
          </a:p>
        </p:txBody>
      </p:sp>
      <p:sp>
        <p:nvSpPr>
          <p:cNvPr id="4" name="Footer Placeholder 3"/>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6BCBE8-30B0-4476-8762-9236B142003A}" type="datetimeFigureOut">
              <a:rPr lang="en-US" smtClean="0"/>
              <a:pPr/>
              <a:t>8/7/2017</a:t>
            </a:fld>
            <a:endParaRPr lang="en-US" sz="1100" dirty="0">
              <a:solidFill>
                <a:schemeClr val="tx2"/>
              </a:solidFill>
            </a:endParaRPr>
          </a:p>
        </p:txBody>
      </p:sp>
      <p:sp>
        <p:nvSpPr>
          <p:cNvPr id="3" name="Footer Placeholder 2"/>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8/7/2017</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BCBE8-30B0-4476-8762-9236B142003A}" type="datetimeFigureOut">
              <a:rPr lang="en-US" smtClean="0"/>
              <a:pPr/>
              <a:t>8/7/2017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F6BCBE8-30B0-4476-8762-9236B142003A}" type="datetimeFigureOut">
              <a:rPr lang="en-US" smtClean="0"/>
              <a:pPr/>
              <a:t>8/7/2017</a:t>
            </a:fld>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8/7/2017</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8/7/2017</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6BCBE8-30B0-4476-8762-9236B142003A}" type="datetimeFigureOut">
              <a:rPr lang="en-US" smtClean="0"/>
              <a:pPr/>
              <a:t>8/7/2017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6BCBE8-30B0-4476-8762-9236B142003A}" type="datetimeFigureOut">
              <a:rPr lang="en-US" smtClean="0"/>
              <a:pPr/>
              <a:t>8/7/2017</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6BCBE8-30B0-4476-8762-9236B142003A}" type="datetimeFigureOut">
              <a:rPr lang="en-US" smtClean="0"/>
              <a:pPr/>
              <a:t>8/7/2017</a:t>
            </a:fld>
            <a:endParaRPr lang="en-US" sz="1100" dirty="0">
              <a:solidFill>
                <a:schemeClr val="tx2"/>
              </a:solidFill>
            </a:endParaRPr>
          </a:p>
        </p:txBody>
      </p:sp>
      <p:sp>
        <p:nvSpPr>
          <p:cNvPr id="8" name="Footer Placeholder 7"/>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6BCBE8-30B0-4476-8762-9236B142003A}" type="datetimeFigureOut">
              <a:rPr lang="en-US" smtClean="0"/>
              <a:pPr/>
              <a:t>8/7/2017</a:t>
            </a:fld>
            <a:endParaRPr lang="en-US" sz="1100" dirty="0">
              <a:solidFill>
                <a:schemeClr val="tx2"/>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BCBE8-30B0-4476-8762-9236B142003A}" type="datetimeFigureOut">
              <a:rPr lang="en-US" smtClean="0"/>
              <a:pPr/>
              <a:t>8/7/2017</a:t>
            </a:fld>
            <a:endParaRPr lang="en-US" sz="1100" dirty="0">
              <a:solidFill>
                <a:schemeClr val="tx2"/>
              </a:solidFill>
            </a:endParaRPr>
          </a:p>
        </p:txBody>
      </p:sp>
      <p:sp>
        <p:nvSpPr>
          <p:cNvPr id="3" name="Footer Placeholder 2"/>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6BCBE8-30B0-4476-8762-9236B142003A}" type="datetimeFigureOut">
              <a:rPr lang="en-US" smtClean="0"/>
              <a:pPr/>
              <a:t>8/7/2017</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6BCBE8-30B0-4476-8762-9236B142003A}" type="datetimeFigureOut">
              <a:rPr lang="en-US" smtClean="0"/>
              <a:pPr/>
              <a:t>8/7/2017</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BCBE8-30B0-4476-8762-9236B142003A}" type="datetimeFigureOut">
              <a:rPr lang="en-US" smtClean="0"/>
              <a:pPr/>
              <a:t>8/7/2017</a:t>
            </a:fld>
            <a:endParaRPr lang="en-US" sz="1100" dirty="0">
              <a:solidFill>
                <a:schemeClr val="tx2"/>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8/7/2017</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rongsnumbers.com/greek/4434.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4343400"/>
            <a:ext cx="7696200" cy="2270760"/>
          </a:xfrm>
        </p:spPr>
        <p:txBody>
          <a:bodyPr>
            <a:normAutofit fontScale="77500" lnSpcReduction="20000"/>
          </a:bodyPr>
          <a:lstStyle/>
          <a:p>
            <a:endParaRPr lang="en-US" sz="2800" b="1" dirty="0" smtClean="0"/>
          </a:p>
          <a:p>
            <a:r>
              <a:rPr lang="en-US" sz="3600" b="1" dirty="0" smtClean="0"/>
              <a:t>Jeremiah 18:6 (NKJV)  “O house of Israel, can I not do with you as this potter?” says the LORD. “Look, as the clay </a:t>
            </a:r>
            <a:r>
              <a:rPr lang="en-US" sz="3600" b="1" i="1" dirty="0" smtClean="0"/>
              <a:t>is </a:t>
            </a:r>
            <a:r>
              <a:rPr lang="en-US" sz="3600" b="1" dirty="0" smtClean="0"/>
              <a:t>in the potter's hand, so </a:t>
            </a:r>
            <a:r>
              <a:rPr lang="en-US" sz="3600" b="1" i="1" dirty="0" smtClean="0"/>
              <a:t>are </a:t>
            </a:r>
            <a:r>
              <a:rPr lang="en-US" sz="3600" b="1" dirty="0" smtClean="0"/>
              <a:t>you in My hand, O house of Israel! </a:t>
            </a:r>
          </a:p>
          <a:p>
            <a:endParaRPr lang="en-US" sz="3600" dirty="0"/>
          </a:p>
        </p:txBody>
      </p:sp>
      <p:pic>
        <p:nvPicPr>
          <p:cNvPr id="1026" name="Picture 2" descr="Image result for picture of clay in the potter's hands"/>
          <p:cNvPicPr>
            <a:picLocks noChangeAspect="1" noChangeArrowheads="1"/>
          </p:cNvPicPr>
          <p:nvPr/>
        </p:nvPicPr>
        <p:blipFill>
          <a:blip r:embed="rId2" cstate="print"/>
          <a:srcRect/>
          <a:stretch>
            <a:fillRect/>
          </a:stretch>
        </p:blipFill>
        <p:spPr bwMode="auto">
          <a:xfrm>
            <a:off x="2514600" y="381000"/>
            <a:ext cx="3524174" cy="442179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b="1" dirty="0" smtClean="0"/>
              <a:t>E.	God turns us into His special people</a:t>
            </a:r>
            <a:r>
              <a:rPr lang="en-US" b="1" dirty="0" smtClean="0"/>
              <a:t>.</a:t>
            </a:r>
          </a:p>
          <a:p>
            <a:r>
              <a:rPr lang="en-US" b="1" dirty="0" smtClean="0"/>
              <a:t>	(I Pet 2:9-10).</a:t>
            </a:r>
            <a:endParaRPr lang="en-US" b="1" i="1" dirty="0" smtClean="0"/>
          </a:p>
          <a:p>
            <a:r>
              <a:rPr lang="en-US" b="1" dirty="0" smtClean="0"/>
              <a:t>	The Kingdom of God can be yours when you realize your own utter helplessness</a:t>
            </a:r>
            <a:br>
              <a:rPr lang="en-US" b="1" dirty="0" smtClean="0"/>
            </a:br>
            <a:r>
              <a:rPr lang="en-US" b="1" dirty="0" smtClean="0"/>
              <a:t>without God and learn to trust and obey.</a:t>
            </a:r>
            <a:endParaRPr lang="en-US" b="1" i="1" dirty="0" smtClean="0"/>
          </a:p>
          <a:p>
            <a:endParaRPr lang="en-US" b="1" dirty="0" smtClean="0"/>
          </a:p>
          <a:p>
            <a:endParaRPr lang="en-US" dirty="0"/>
          </a:p>
        </p:txBody>
      </p:sp>
      <p:pic>
        <p:nvPicPr>
          <p:cNvPr id="4" name="Picture 2" descr="Image result for picture clay in potter's hand"/>
          <p:cNvPicPr>
            <a:picLocks noChangeAspect="1" noChangeArrowheads="1"/>
          </p:cNvPicPr>
          <p:nvPr/>
        </p:nvPicPr>
        <p:blipFill>
          <a:blip r:embed="rId3" cstate="print"/>
          <a:srcRect/>
          <a:stretch>
            <a:fillRect/>
          </a:stretch>
        </p:blipFill>
        <p:spPr bwMode="auto">
          <a:xfrm>
            <a:off x="0" y="0"/>
            <a:ext cx="1981200" cy="17811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839200" cy="1773936"/>
          </a:xfrm>
        </p:spPr>
        <p:txBody>
          <a:bodyPr/>
          <a:lstStyle/>
          <a:p>
            <a:r>
              <a:rPr lang="en-US" sz="3600" b="1" i="1" dirty="0" smtClean="0"/>
              <a:t>"Blessed are the poor in spirit, for theirs is the Kingdom of heaven" (Matt. 5:3)</a:t>
            </a:r>
            <a:endParaRPr lang="en-US" sz="3600" b="1" i="1" dirty="0"/>
          </a:p>
        </p:txBody>
      </p:sp>
      <p:sp>
        <p:nvSpPr>
          <p:cNvPr id="3" name="Content Placeholder 2"/>
          <p:cNvSpPr>
            <a:spLocks noGrp="1"/>
          </p:cNvSpPr>
          <p:nvPr>
            <p:ph idx="1"/>
          </p:nvPr>
        </p:nvSpPr>
        <p:spPr>
          <a:xfrm>
            <a:off x="914400" y="2209800"/>
            <a:ext cx="7772400" cy="1219200"/>
          </a:xfrm>
        </p:spPr>
        <p:txBody>
          <a:bodyPr>
            <a:normAutofit/>
          </a:bodyPr>
          <a:lstStyle/>
          <a:p>
            <a:r>
              <a:rPr lang="en-US" sz="2800" b="1" dirty="0" smtClean="0"/>
              <a:t>According to Jesus, true happiness is related to some sort of poverty.</a:t>
            </a:r>
            <a:endParaRPr lang="en-US" sz="2800" b="1" dirty="0"/>
          </a:p>
        </p:txBody>
      </p:sp>
      <p:sp>
        <p:nvSpPr>
          <p:cNvPr id="4" name="Rectangle 3"/>
          <p:cNvSpPr/>
          <p:nvPr/>
        </p:nvSpPr>
        <p:spPr>
          <a:xfrm>
            <a:off x="990600" y="3429000"/>
            <a:ext cx="6934200" cy="1815882"/>
          </a:xfrm>
          <a:prstGeom prst="rect">
            <a:avLst/>
          </a:prstGeom>
        </p:spPr>
        <p:txBody>
          <a:bodyPr wrap="square">
            <a:spAutoFit/>
          </a:bodyPr>
          <a:lstStyle/>
          <a:p>
            <a:r>
              <a:rPr lang="en-US" sz="2800" b="1" dirty="0" smtClean="0"/>
              <a:t>are the poor </a:t>
            </a:r>
            <a:r>
              <a:rPr lang="en-US" sz="2800" b="1" dirty="0" err="1" smtClean="0"/>
              <a:t>πτωχοὶ</a:t>
            </a:r>
            <a:r>
              <a:rPr lang="en-US" sz="2800" b="1" dirty="0" smtClean="0"/>
              <a:t> </a:t>
            </a:r>
            <a:r>
              <a:rPr lang="en-US" sz="2800" b="1" dirty="0" err="1" smtClean="0"/>
              <a:t>ptōchoi</a:t>
            </a:r>
            <a:r>
              <a:rPr lang="en-US" sz="2800" b="1" dirty="0" smtClean="0"/>
              <a:t> </a:t>
            </a:r>
            <a:r>
              <a:rPr lang="en-US" sz="2800" b="1" dirty="0" smtClean="0">
                <a:hlinkClick r:id="rId3"/>
              </a:rPr>
              <a:t>4434</a:t>
            </a:r>
            <a:endParaRPr lang="en-US" sz="2800" b="1" dirty="0" smtClean="0"/>
          </a:p>
          <a:p>
            <a:r>
              <a:rPr lang="en-US" sz="2800" b="1" dirty="0" smtClean="0"/>
              <a:t>(of one who crouches and cowers, hence) beggarly, poor  adjective from </a:t>
            </a:r>
            <a:r>
              <a:rPr lang="en-US" sz="2800" b="1" dirty="0" err="1" smtClean="0"/>
              <a:t>ptóssó</a:t>
            </a:r>
            <a:r>
              <a:rPr lang="en-US" sz="2800" b="1" dirty="0" smtClean="0"/>
              <a:t> (to crouch, cower)</a:t>
            </a:r>
            <a:endParaRPr lang="en-US" sz="2800" b="1" dirty="0"/>
          </a:p>
        </p:txBody>
      </p:sp>
      <p:sp>
        <p:nvSpPr>
          <p:cNvPr id="5" name="Left Brace 4"/>
          <p:cNvSpPr/>
          <p:nvPr/>
        </p:nvSpPr>
        <p:spPr>
          <a:xfrm>
            <a:off x="-1143000" y="3429000"/>
            <a:ext cx="4267200" cy="1828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a:off x="4419600" y="3429000"/>
            <a:ext cx="5641848" cy="1981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0" y="5257800"/>
            <a:ext cx="10896600" cy="1200329"/>
          </a:xfrm>
          <a:prstGeom prst="rect">
            <a:avLst/>
          </a:prstGeom>
        </p:spPr>
        <p:txBody>
          <a:bodyPr wrap="square">
            <a:spAutoFit/>
          </a:bodyPr>
          <a:lstStyle/>
          <a:p>
            <a:r>
              <a:rPr lang="en-US" sz="3600" b="1" i="1" dirty="0" err="1" smtClean="0"/>
              <a:t>Ptochos</a:t>
            </a:r>
            <a:r>
              <a:rPr lang="en-US" sz="3600" b="1" i="1" dirty="0" smtClean="0"/>
              <a:t> </a:t>
            </a:r>
            <a:r>
              <a:rPr lang="en-US" sz="3600" b="1" dirty="0" smtClean="0"/>
              <a:t>(used in Matt. 5:3) means absolute</a:t>
            </a:r>
          </a:p>
          <a:p>
            <a:r>
              <a:rPr lang="en-US" sz="3600" b="1" dirty="0" smtClean="0"/>
              <a:t> and abject poverty.</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edg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icture of tin cup beggar"/>
          <p:cNvPicPr>
            <a:picLocks noChangeAspect="1" noChangeArrowheads="1"/>
          </p:cNvPicPr>
          <p:nvPr/>
        </p:nvPicPr>
        <p:blipFill>
          <a:blip r:embed="rId3" cstate="print"/>
          <a:srcRect/>
          <a:stretch>
            <a:fillRect/>
          </a:stretch>
        </p:blipFill>
        <p:spPr bwMode="auto">
          <a:xfrm>
            <a:off x="1676400" y="0"/>
            <a:ext cx="6096000" cy="3429001"/>
          </a:xfrm>
          <a:prstGeom prst="rect">
            <a:avLst/>
          </a:prstGeom>
          <a:noFill/>
        </p:spPr>
      </p:pic>
      <p:sp>
        <p:nvSpPr>
          <p:cNvPr id="2051" name="Rectangle 3"/>
          <p:cNvSpPr>
            <a:spLocks noChangeArrowheads="1"/>
          </p:cNvSpPr>
          <p:nvPr/>
        </p:nvSpPr>
        <p:spPr bwMode="auto">
          <a:xfrm>
            <a:off x="0" y="3318570"/>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Proverbs 30:7-9 (NKJV)[7] Two </a:t>
            </a:r>
            <a:r>
              <a:rPr kumimoji="0" lang="en-US" sz="2800" b="1" i="1" u="none" strike="noStrike" cap="none" normalizeH="0" baseline="0" dirty="0" smtClean="0">
                <a:ln>
                  <a:noFill/>
                </a:ln>
                <a:solidFill>
                  <a:schemeClr val="tx1"/>
                </a:solidFill>
                <a:effectLst/>
                <a:latin typeface="Arial" pitchFamily="34" charset="0"/>
                <a:cs typeface="Arial" pitchFamily="34" charset="0"/>
              </a:rPr>
              <a:t>things </a:t>
            </a:r>
            <a:r>
              <a:rPr kumimoji="0" lang="en-US" sz="2800" b="1" i="0" u="none" strike="noStrike" cap="none" normalizeH="0" baseline="0" dirty="0" smtClean="0">
                <a:ln>
                  <a:noFill/>
                </a:ln>
                <a:solidFill>
                  <a:schemeClr val="tx1"/>
                </a:solidFill>
                <a:effectLst/>
                <a:latin typeface="Arial" pitchFamily="34" charset="0"/>
                <a:cs typeface="Arial" pitchFamily="34" charset="0"/>
              </a:rPr>
              <a:t>I request of You (Deprive me not before I die):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[8] Remove falsehood and lies far from me; Give me neither poverty nor riches— Feed me with the food allotted to me;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[9] Lest I be full and deny </a:t>
            </a:r>
            <a:r>
              <a:rPr kumimoji="0" lang="en-US" sz="2800" b="1" i="1" u="none" strike="noStrike" cap="none" normalizeH="0" baseline="0" dirty="0" smtClean="0">
                <a:ln>
                  <a:noFill/>
                </a:ln>
                <a:solidFill>
                  <a:schemeClr val="tx1"/>
                </a:solidFill>
                <a:effectLst/>
                <a:latin typeface="Arial" pitchFamily="34" charset="0"/>
                <a:cs typeface="Arial" pitchFamily="34" charset="0"/>
              </a:rPr>
              <a:t>You, </a:t>
            </a:r>
            <a:r>
              <a:rPr kumimoji="0" lang="en-US" sz="2800" b="1" i="0" u="none" strike="noStrike" cap="none" normalizeH="0" baseline="0" dirty="0" smtClean="0">
                <a:ln>
                  <a:noFill/>
                </a:ln>
                <a:solidFill>
                  <a:schemeClr val="tx1"/>
                </a:solidFill>
                <a:effectLst/>
                <a:latin typeface="Arial" pitchFamily="34" charset="0"/>
                <a:cs typeface="Arial" pitchFamily="34" charset="0"/>
              </a:rPr>
              <a:t>And say, “Who </a:t>
            </a:r>
            <a:r>
              <a:rPr kumimoji="0" lang="en-US" sz="2800" b="1" i="1" u="none" strike="noStrike" cap="none" normalizeH="0" baseline="0" dirty="0" smtClean="0">
                <a:ln>
                  <a:noFill/>
                </a:ln>
                <a:solidFill>
                  <a:schemeClr val="tx1"/>
                </a:solidFill>
                <a:effectLst/>
                <a:latin typeface="Arial" pitchFamily="34" charset="0"/>
                <a:cs typeface="Arial" pitchFamily="34" charset="0"/>
              </a:rPr>
              <a:t>is </a:t>
            </a:r>
            <a:r>
              <a:rPr kumimoji="0" lang="en-US" sz="2800" b="1" i="0" u="none" strike="noStrike" cap="none" normalizeH="0" baseline="0" dirty="0" smtClean="0">
                <a:ln>
                  <a:noFill/>
                </a:ln>
                <a:solidFill>
                  <a:schemeClr val="tx1"/>
                </a:solidFill>
                <a:effectLst/>
                <a:latin typeface="Arial" pitchFamily="34" charset="0"/>
                <a:cs typeface="Arial" pitchFamily="34" charset="0"/>
              </a:rPr>
              <a:t>the LORD?” Or lest I be poor and steal, And profane the name of my God.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edge">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What Should Our Attitude Be Towards Ourselves?</a:t>
            </a:r>
            <a:endParaRPr lang="en-US" dirty="0"/>
          </a:p>
        </p:txBody>
      </p:sp>
      <p:sp>
        <p:nvSpPr>
          <p:cNvPr id="3" name="Content Placeholder 2"/>
          <p:cNvSpPr>
            <a:spLocks noGrp="1"/>
          </p:cNvSpPr>
          <p:nvPr>
            <p:ph idx="1"/>
          </p:nvPr>
        </p:nvSpPr>
        <p:spPr>
          <a:xfrm>
            <a:off x="457200" y="1600201"/>
            <a:ext cx="8229600" cy="1524000"/>
          </a:xfrm>
        </p:spPr>
        <p:txBody>
          <a:bodyPr/>
          <a:lstStyle/>
          <a:p>
            <a:r>
              <a:rPr lang="en-US" sz="2800" b="1" dirty="0" smtClean="0"/>
              <a:t>2 Corinthians 4:5 (NKJV) For we do not preach ourselves, but Christ Jesus the Lord, and ourselves your bondservants for Jesus’ sake. </a:t>
            </a:r>
          </a:p>
          <a:p>
            <a:endParaRPr lang="en-US" dirty="0"/>
          </a:p>
        </p:txBody>
      </p:sp>
      <p:sp>
        <p:nvSpPr>
          <p:cNvPr id="4" name="Rectangle 3"/>
          <p:cNvSpPr/>
          <p:nvPr/>
        </p:nvSpPr>
        <p:spPr>
          <a:xfrm>
            <a:off x="457200" y="1600200"/>
            <a:ext cx="8686800" cy="4401205"/>
          </a:xfrm>
          <a:prstGeom prst="rect">
            <a:avLst/>
          </a:prstGeom>
          <a:solidFill>
            <a:schemeClr val="bg1"/>
          </a:solidFill>
        </p:spPr>
        <p:txBody>
          <a:bodyPr wrap="square">
            <a:spAutoFit/>
          </a:bodyPr>
          <a:lstStyle/>
          <a:p>
            <a:r>
              <a:rPr lang="en-US" sz="2800" b="1" dirty="0" smtClean="0"/>
              <a:t>1 Corinthians 2:1-5 (NKJV)[2:1] And I, brethren, when I came to you, did not come with excellence of speech or of wisdom declaring to you the testimony of God. [2] For I determined not to know anything among you except Jesus Christ and Him crucified. [3] I was with you in weakness, in fear, and in much trembling. [4] And my speech and my preaching </a:t>
            </a:r>
            <a:r>
              <a:rPr lang="en-US" sz="2800" b="1" i="1" dirty="0" smtClean="0"/>
              <a:t>were </a:t>
            </a:r>
            <a:r>
              <a:rPr lang="en-US" sz="2800" b="1" dirty="0" smtClean="0"/>
              <a:t>not with persuasive words of human wisdom, but in demonstration of the Spirit and of power, [5] that your faith should not be in the wisdom of men but in the power of God. </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Great characters of the Old Testament were "poor in spirit."</a:t>
            </a:r>
            <a:endParaRPr lang="en-US" dirty="0"/>
          </a:p>
        </p:txBody>
      </p:sp>
      <p:sp>
        <p:nvSpPr>
          <p:cNvPr id="3" name="Content Placeholder 2"/>
          <p:cNvSpPr>
            <a:spLocks noGrp="1"/>
          </p:cNvSpPr>
          <p:nvPr>
            <p:ph idx="1"/>
          </p:nvPr>
        </p:nvSpPr>
        <p:spPr>
          <a:xfrm>
            <a:off x="0" y="1600201"/>
            <a:ext cx="9144000" cy="2743199"/>
          </a:xfrm>
        </p:spPr>
        <p:txBody>
          <a:bodyPr>
            <a:noAutofit/>
          </a:bodyPr>
          <a:lstStyle/>
          <a:p>
            <a:r>
              <a:rPr lang="en-US" sz="2800" b="1" dirty="0" smtClean="0"/>
              <a:t>Isaiah 57:15 (NKJV)</a:t>
            </a:r>
          </a:p>
          <a:p>
            <a:r>
              <a:rPr lang="en-US" sz="2800" b="1" dirty="0" smtClean="0"/>
              <a:t>[15] For thus says the High and Lofty One </a:t>
            </a:r>
          </a:p>
          <a:p>
            <a:r>
              <a:rPr lang="en-US" sz="2800" b="1" dirty="0" smtClean="0"/>
              <a:t>Who inhabits eternity, whose name </a:t>
            </a:r>
            <a:r>
              <a:rPr lang="en-US" sz="2800" b="1" i="1" dirty="0" smtClean="0"/>
              <a:t>is </a:t>
            </a:r>
            <a:r>
              <a:rPr lang="en-US" sz="2800" b="1" dirty="0" smtClean="0"/>
              <a:t>Holy: “I dwell in the high and holy </a:t>
            </a:r>
            <a:r>
              <a:rPr lang="en-US" sz="2800" b="1" i="1" dirty="0" smtClean="0"/>
              <a:t>place, w</a:t>
            </a:r>
            <a:r>
              <a:rPr lang="en-US" sz="2800" b="1" dirty="0" smtClean="0"/>
              <a:t>ith him </a:t>
            </a:r>
            <a:r>
              <a:rPr lang="en-US" sz="2800" b="1" i="1" dirty="0" smtClean="0"/>
              <a:t>who </a:t>
            </a:r>
            <a:r>
              <a:rPr lang="en-US" sz="2800" b="1" dirty="0" smtClean="0"/>
              <a:t>has a contrite and humble spirit, To revive the spirit of the humble, And to revive the heart of the contrite ones. </a:t>
            </a:r>
            <a:endParaRPr lang="en-US" sz="2800" b="1" dirty="0"/>
          </a:p>
        </p:txBody>
      </p:sp>
      <p:sp>
        <p:nvSpPr>
          <p:cNvPr id="4" name="Rectangle 3"/>
          <p:cNvSpPr/>
          <p:nvPr/>
        </p:nvSpPr>
        <p:spPr>
          <a:xfrm>
            <a:off x="0" y="4724400"/>
            <a:ext cx="9144000" cy="1384995"/>
          </a:xfrm>
          <a:prstGeom prst="rect">
            <a:avLst/>
          </a:prstGeom>
        </p:spPr>
        <p:txBody>
          <a:bodyPr wrap="square">
            <a:spAutoFit/>
          </a:bodyPr>
          <a:lstStyle/>
          <a:p>
            <a:r>
              <a:rPr lang="en-US" sz="2800" b="1" dirty="0" smtClean="0"/>
              <a:t>Judges 6:15 (NKJV) So he said to Him, “O my Lord, how can I save Israel? Indeed my clan </a:t>
            </a:r>
            <a:r>
              <a:rPr lang="en-US" sz="2800" b="1" i="1" dirty="0" smtClean="0"/>
              <a:t>is </a:t>
            </a:r>
            <a:r>
              <a:rPr lang="en-US" sz="2800" b="1" dirty="0" smtClean="0"/>
              <a:t>the weakest in Manasseh, and I </a:t>
            </a:r>
            <a:r>
              <a:rPr lang="en-US" sz="2800" b="1" i="1" dirty="0" smtClean="0"/>
              <a:t>am </a:t>
            </a:r>
            <a:r>
              <a:rPr lang="en-US" sz="2800" b="1" dirty="0" smtClean="0"/>
              <a:t>the least in my father's house.” </a:t>
            </a:r>
          </a:p>
        </p:txBody>
      </p:sp>
      <p:sp>
        <p:nvSpPr>
          <p:cNvPr id="5" name="Rectangle 4"/>
          <p:cNvSpPr/>
          <p:nvPr/>
        </p:nvSpPr>
        <p:spPr>
          <a:xfrm>
            <a:off x="533400" y="1524000"/>
            <a:ext cx="8305800" cy="2862322"/>
          </a:xfrm>
          <a:prstGeom prst="rect">
            <a:avLst/>
          </a:prstGeom>
          <a:solidFill>
            <a:schemeClr val="accent1">
              <a:lumMod val="20000"/>
              <a:lumOff val="80000"/>
            </a:schemeClr>
          </a:solidFill>
        </p:spPr>
        <p:txBody>
          <a:bodyPr wrap="square">
            <a:spAutoFit/>
          </a:bodyPr>
          <a:lstStyle/>
          <a:p>
            <a:r>
              <a:rPr lang="en-US" sz="3600" dirty="0" smtClean="0"/>
              <a:t>EX. 4:[10</a:t>
            </a:r>
            <a:r>
              <a:rPr lang="en-US" sz="3600" dirty="0" smtClean="0"/>
              <a:t>] Then Moses said to the LORD, “O my Lord, I </a:t>
            </a:r>
            <a:r>
              <a:rPr lang="en-US" sz="3600" i="1" dirty="0" smtClean="0"/>
              <a:t>am </a:t>
            </a:r>
            <a:r>
              <a:rPr lang="en-US" sz="3600" dirty="0" smtClean="0"/>
              <a:t>not eloquent, neither before nor since You have spoken to Your servant; but I </a:t>
            </a:r>
            <a:r>
              <a:rPr lang="en-US" sz="3600" i="1" dirty="0" smtClean="0"/>
              <a:t>am </a:t>
            </a:r>
            <a:r>
              <a:rPr lang="en-US" sz="3600" dirty="0" smtClean="0"/>
              <a:t>slow of speech and slow of tongue.”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743201"/>
            <a:ext cx="8229600" cy="3124200"/>
          </a:xfrm>
        </p:spPr>
        <p:txBody>
          <a:bodyPr>
            <a:noAutofit/>
          </a:bodyPr>
          <a:lstStyle/>
          <a:p>
            <a:r>
              <a:rPr lang="en-US" sz="2800" b="1" dirty="0" smtClean="0"/>
              <a:t>[6] And Solomon said: “You have shown great mercy to Your servant David my father, because he walked before You in truth, in righteousness, and in uprightness of heart with You; You have continued this great kindness for him, and You have given him a son to sit on his throne, as </a:t>
            </a:r>
            <a:r>
              <a:rPr lang="en-US" sz="2800" b="1" i="1" dirty="0" smtClean="0"/>
              <a:t>it is </a:t>
            </a:r>
            <a:r>
              <a:rPr lang="en-US" sz="2800" b="1" dirty="0" smtClean="0"/>
              <a:t>this day</a:t>
            </a:r>
            <a:endParaRPr lang="en-US" sz="2800" dirty="0"/>
          </a:p>
        </p:txBody>
      </p:sp>
      <p:pic>
        <p:nvPicPr>
          <p:cNvPr id="33794" name="Picture 2" descr="Image result for picture of an humble man"/>
          <p:cNvPicPr>
            <a:picLocks noChangeAspect="1" noChangeArrowheads="1"/>
          </p:cNvPicPr>
          <p:nvPr/>
        </p:nvPicPr>
        <p:blipFill>
          <a:blip r:embed="rId3" cstate="print"/>
          <a:srcRect/>
          <a:stretch>
            <a:fillRect/>
          </a:stretch>
        </p:blipFill>
        <p:spPr bwMode="auto">
          <a:xfrm>
            <a:off x="0" y="0"/>
            <a:ext cx="3822700" cy="2539971"/>
          </a:xfrm>
          <a:prstGeom prst="rect">
            <a:avLst/>
          </a:prstGeom>
          <a:noFill/>
        </p:spPr>
      </p:pic>
      <p:sp>
        <p:nvSpPr>
          <p:cNvPr id="6" name="TextBox 5"/>
          <p:cNvSpPr txBox="1"/>
          <p:nvPr/>
        </p:nvSpPr>
        <p:spPr>
          <a:xfrm>
            <a:off x="3886200" y="228600"/>
            <a:ext cx="4876800" cy="2246769"/>
          </a:xfrm>
          <a:prstGeom prst="rect">
            <a:avLst/>
          </a:prstGeom>
          <a:noFill/>
        </p:spPr>
        <p:txBody>
          <a:bodyPr wrap="square" rtlCol="0">
            <a:spAutoFit/>
          </a:bodyPr>
          <a:lstStyle/>
          <a:p>
            <a:r>
              <a:rPr lang="en-US" sz="2800" b="1" dirty="0" smtClean="0"/>
              <a:t>1 Kings 3:5-9 (NKJV)[5] At Gibeon the LORD appeared to Solomon in a dream by night; </a:t>
            </a:r>
          </a:p>
          <a:p>
            <a:r>
              <a:rPr lang="en-US" sz="2800" b="1" dirty="0" smtClean="0"/>
              <a:t>and God said, “Ask! What shall I give you?”</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33600"/>
            <a:ext cx="8229600" cy="4525963"/>
          </a:xfrm>
        </p:spPr>
        <p:txBody>
          <a:bodyPr>
            <a:normAutofit/>
          </a:bodyPr>
          <a:lstStyle/>
          <a:p>
            <a:r>
              <a:rPr lang="en-US" b="1" dirty="0" smtClean="0"/>
              <a:t>I do not know </a:t>
            </a:r>
            <a:r>
              <a:rPr lang="en-US" b="1" i="1" dirty="0" smtClean="0"/>
              <a:t>how </a:t>
            </a:r>
            <a:r>
              <a:rPr lang="en-US" b="1" dirty="0" smtClean="0"/>
              <a:t>to go out or come in. [8] “And Your servant </a:t>
            </a:r>
            <a:r>
              <a:rPr lang="en-US" b="1" i="1" dirty="0" smtClean="0"/>
              <a:t>is </a:t>
            </a:r>
            <a:r>
              <a:rPr lang="en-US" b="1" dirty="0" smtClean="0"/>
              <a:t>in the midst of Your people whom You have chosen, a great people, too numerous to be numbered or counted. [9] “Therefore give to Your servant an understanding heart to judge Your people, that I may discern between good and evil. For who is able to judge this great people of Yours?” </a:t>
            </a:r>
          </a:p>
          <a:p>
            <a:endParaRPr lang="en-US" dirty="0" smtClean="0"/>
          </a:p>
          <a:p>
            <a:endParaRPr lang="en-US" dirty="0"/>
          </a:p>
        </p:txBody>
      </p:sp>
      <p:sp>
        <p:nvSpPr>
          <p:cNvPr id="32770" name="AutoShape 2" descr="Image result for picture of an humble man"/>
          <p:cNvSpPr>
            <a:spLocks noChangeAspect="1" noChangeArrowheads="1"/>
          </p:cNvSpPr>
          <p:nvPr/>
        </p:nvSpPr>
        <p:spPr bwMode="auto">
          <a:xfrm>
            <a:off x="63500" y="-808038"/>
            <a:ext cx="2590800" cy="16859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2" name="AutoShape 4" descr="Image result for picture of an humble man"/>
          <p:cNvSpPr>
            <a:spLocks noChangeAspect="1" noChangeArrowheads="1"/>
          </p:cNvSpPr>
          <p:nvPr/>
        </p:nvSpPr>
        <p:spPr bwMode="auto">
          <a:xfrm>
            <a:off x="63500" y="-808038"/>
            <a:ext cx="2590800" cy="16859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4" name="Picture 6" descr="Image result for picture of an humble man"/>
          <p:cNvPicPr>
            <a:picLocks noChangeAspect="1" noChangeArrowheads="1"/>
          </p:cNvPicPr>
          <p:nvPr/>
        </p:nvPicPr>
        <p:blipFill>
          <a:blip r:embed="rId2" cstate="print"/>
          <a:srcRect/>
          <a:stretch>
            <a:fillRect/>
          </a:stretch>
        </p:blipFill>
        <p:spPr bwMode="auto">
          <a:xfrm>
            <a:off x="685800" y="0"/>
            <a:ext cx="3444186" cy="2286000"/>
          </a:xfrm>
          <a:prstGeom prst="rect">
            <a:avLst/>
          </a:prstGeom>
          <a:noFill/>
        </p:spPr>
      </p:pic>
      <p:sp>
        <p:nvSpPr>
          <p:cNvPr id="8" name="Rectangle 7"/>
          <p:cNvSpPr/>
          <p:nvPr/>
        </p:nvSpPr>
        <p:spPr>
          <a:xfrm>
            <a:off x="4191000" y="0"/>
            <a:ext cx="4572000" cy="2246769"/>
          </a:xfrm>
          <a:prstGeom prst="rect">
            <a:avLst/>
          </a:prstGeom>
        </p:spPr>
        <p:txBody>
          <a:bodyPr>
            <a:spAutoFit/>
          </a:bodyPr>
          <a:lstStyle/>
          <a:p>
            <a:endParaRPr lang="en-US" sz="2800" b="1" dirty="0" smtClean="0"/>
          </a:p>
          <a:p>
            <a:r>
              <a:rPr lang="en-US" sz="2800" b="1" dirty="0" smtClean="0"/>
              <a:t> [7] “Now, O LORD my God, You have made Your servant king instead of my father David, but I </a:t>
            </a:r>
            <a:r>
              <a:rPr lang="en-US" sz="2800" b="1" i="1" dirty="0" smtClean="0"/>
              <a:t>am </a:t>
            </a:r>
            <a:r>
              <a:rPr lang="en-US" sz="2800" b="1" dirty="0" smtClean="0"/>
              <a:t>a little child; </a:t>
            </a:r>
            <a:endParaRPr lang="en-US" sz="28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What Is Meant By "Poor In Spirit?"</a:t>
            </a:r>
            <a:endParaRPr lang="en-US" dirty="0"/>
          </a:p>
        </p:txBody>
      </p:sp>
      <p:sp>
        <p:nvSpPr>
          <p:cNvPr id="4" name="Rectangle 3"/>
          <p:cNvSpPr/>
          <p:nvPr/>
        </p:nvSpPr>
        <p:spPr>
          <a:xfrm>
            <a:off x="381000" y="1447800"/>
            <a:ext cx="8305800" cy="2677656"/>
          </a:xfrm>
          <a:prstGeom prst="rect">
            <a:avLst/>
          </a:prstGeom>
        </p:spPr>
        <p:txBody>
          <a:bodyPr wrap="square">
            <a:spAutoFit/>
          </a:bodyPr>
          <a:lstStyle/>
          <a:p>
            <a:r>
              <a:rPr lang="en-US" sz="2800" b="1" dirty="0" smtClean="0"/>
              <a:t>1 Corinthians 3:18-19 (NKJV)</a:t>
            </a:r>
          </a:p>
          <a:p>
            <a:r>
              <a:rPr lang="en-US" sz="2800" b="1" dirty="0" smtClean="0"/>
              <a:t>[</a:t>
            </a:r>
            <a:r>
              <a:rPr lang="en-US" sz="2800" b="1" dirty="0" smtClean="0"/>
              <a:t>18] Let no one deceive himself. If anyone among you seems to be wise in this age, let him become a fool that he may become wise. [19] For the wisdom of this world is foolishness with God. For it is written, </a:t>
            </a:r>
            <a:r>
              <a:rPr lang="en-US" sz="2800" b="1" i="1" dirty="0" smtClean="0"/>
              <a:t>“He catches the wise in their own craftiness” </a:t>
            </a:r>
            <a:r>
              <a:rPr lang="en-US" sz="2800" b="1" dirty="0" smtClean="0"/>
              <a:t>; </a:t>
            </a:r>
            <a:endParaRPr lang="en-US" sz="2800" b="1" dirty="0"/>
          </a:p>
        </p:txBody>
      </p:sp>
      <p:sp>
        <p:nvSpPr>
          <p:cNvPr id="2049" name="Rectangle 1"/>
          <p:cNvSpPr>
            <a:spLocks noChangeArrowheads="1"/>
          </p:cNvSpPr>
          <p:nvPr/>
        </p:nvSpPr>
        <p:spPr bwMode="auto">
          <a:xfrm>
            <a:off x="0" y="4180344"/>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Arial" charset="0"/>
              </a:rPr>
              <a:t>Psalms 8:4-5 (NKJV)</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Arial" charset="0"/>
              </a:rPr>
              <a:t>[4] What is man that You are mindful of him, And the son of man that You visit him?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Arial" charset="0"/>
              </a:rPr>
              <a:t>[5] For You have made him a little lower than the angels, And You have crowned him with glory and honor.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533400" y="1905000"/>
            <a:ext cx="8229600" cy="4953000"/>
          </a:xfrm>
        </p:spPr>
        <p:txBody>
          <a:bodyPr>
            <a:noAutofit/>
          </a:bodyPr>
          <a:lstStyle/>
          <a:p>
            <a:r>
              <a:rPr lang="en-US" sz="2800" b="1" dirty="0" smtClean="0"/>
              <a:t>How do we become "poor in spirit?"</a:t>
            </a:r>
            <a:endParaRPr lang="en-US" sz="2800" b="1" i="1" dirty="0" smtClean="0"/>
          </a:p>
          <a:p>
            <a:r>
              <a:rPr lang="en-US" sz="2800" b="1" dirty="0" smtClean="0"/>
              <a:t>A.	Not by going out of the world (the sin of Monasticism),</a:t>
            </a:r>
            <a:endParaRPr lang="en-US" sz="2800" b="1" i="1" dirty="0" smtClean="0"/>
          </a:p>
          <a:p>
            <a:r>
              <a:rPr lang="en-US" sz="2800" b="1" dirty="0" smtClean="0"/>
              <a:t>B.	Rather, by looking to God and His word—see what He expects from us.</a:t>
            </a:r>
            <a:endParaRPr lang="en-US" sz="2800" b="1" i="1" dirty="0" smtClean="0"/>
          </a:p>
          <a:p>
            <a:r>
              <a:rPr lang="en-US" sz="2800" b="1" dirty="0" smtClean="0"/>
              <a:t>C.	We come empty, hopeless, naked and vile (cf. Eph. 2:12).</a:t>
            </a:r>
            <a:endParaRPr lang="en-US" sz="2800" b="1" i="1" dirty="0" smtClean="0"/>
          </a:p>
          <a:p>
            <a:r>
              <a:rPr lang="en-US" sz="2800" b="1" dirty="0" smtClean="0"/>
              <a:t>D.	Like the wonderful song </a:t>
            </a:r>
            <a:r>
              <a:rPr lang="en-US" sz="2800" b="1" i="1" dirty="0" smtClean="0"/>
              <a:t>Rock Of Ages </a:t>
            </a:r>
            <a:r>
              <a:rPr lang="en-US" sz="2800" b="1" dirty="0" smtClean="0"/>
              <a:t>says, "In my hand no price I </a:t>
            </a:r>
            <a:r>
              <a:rPr lang="en-US" sz="2800" b="1" dirty="0" smtClean="0"/>
              <a:t>bring, simply </a:t>
            </a:r>
            <a:r>
              <a:rPr lang="en-US" sz="2800" b="1" dirty="0" smtClean="0"/>
              <a:t>to Thy cross I cling</a:t>
            </a:r>
            <a:r>
              <a:rPr lang="en-US" sz="2800" b="1" dirty="0" smtClean="0"/>
              <a:t>.”</a:t>
            </a:r>
            <a:endParaRPr lang="en-US" sz="2800" b="1" i="1" dirty="0" smtClean="0"/>
          </a:p>
        </p:txBody>
      </p:sp>
      <p:pic>
        <p:nvPicPr>
          <p:cNvPr id="41986" name="Picture 2" descr="Image result for picture clay in potter's hand"/>
          <p:cNvPicPr>
            <a:picLocks noChangeAspect="1" noChangeArrowheads="1"/>
          </p:cNvPicPr>
          <p:nvPr/>
        </p:nvPicPr>
        <p:blipFill>
          <a:blip r:embed="rId3" cstate="print"/>
          <a:srcRect/>
          <a:stretch>
            <a:fillRect/>
          </a:stretch>
        </p:blipFill>
        <p:spPr bwMode="auto">
          <a:xfrm>
            <a:off x="0" y="0"/>
            <a:ext cx="1981200" cy="1781176"/>
          </a:xfrm>
          <a:prstGeom prst="rect">
            <a:avLst/>
          </a:prstGeom>
          <a:noFill/>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820</TotalTime>
  <Words>467</Words>
  <Application>Microsoft Office PowerPoint</Application>
  <PresentationFormat>On-screen Show (4:3)</PresentationFormat>
  <Paragraphs>111</Paragraphs>
  <Slides>10</Slides>
  <Notes>8</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1_Office Theme</vt:lpstr>
      <vt:lpstr>Metro</vt:lpstr>
      <vt:lpstr>Slide 1</vt:lpstr>
      <vt:lpstr>"Blessed are the poor in spirit, for theirs is the Kingdom of heaven" (Matt. 5:3)</vt:lpstr>
      <vt:lpstr>Slide 3</vt:lpstr>
      <vt:lpstr>What Should Our Attitude Be Towards Ourselves?</vt:lpstr>
      <vt:lpstr>Great characters of the Old Testament were "poor in spirit."</vt:lpstr>
      <vt:lpstr>Slide 6</vt:lpstr>
      <vt:lpstr>Slide 7</vt:lpstr>
      <vt:lpstr>What Is Meant By "Poor In Spirit?"</vt:lpstr>
      <vt:lpstr>CONCLUSION</vt:lpstr>
      <vt:lpstr>CONCLUSION</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Walter Leamons</dc:creator>
  <cp:lastModifiedBy>Walter Leamons</cp:lastModifiedBy>
  <cp:revision>30</cp:revision>
  <dcterms:created xsi:type="dcterms:W3CDTF">2017-08-05T14:19:40Z</dcterms:created>
  <dcterms:modified xsi:type="dcterms:W3CDTF">2017-08-07T13:19:46Z</dcterms:modified>
</cp:coreProperties>
</file>